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8" r:id="rId2"/>
    <p:sldId id="259" r:id="rId3"/>
    <p:sldId id="267" r:id="rId4"/>
    <p:sldId id="268" r:id="rId5"/>
    <p:sldId id="260" r:id="rId6"/>
    <p:sldId id="333" r:id="rId7"/>
    <p:sldId id="262" r:id="rId8"/>
    <p:sldId id="263" r:id="rId9"/>
    <p:sldId id="269" r:id="rId10"/>
    <p:sldId id="270" r:id="rId11"/>
    <p:sldId id="289" r:id="rId12"/>
    <p:sldId id="290" r:id="rId13"/>
    <p:sldId id="291" r:id="rId14"/>
    <p:sldId id="265" r:id="rId15"/>
    <p:sldId id="266" r:id="rId16"/>
    <p:sldId id="271" r:id="rId17"/>
    <p:sldId id="332" r:id="rId18"/>
    <p:sldId id="293" r:id="rId19"/>
    <p:sldId id="273" r:id="rId20"/>
    <p:sldId id="272" r:id="rId21"/>
    <p:sldId id="294" r:id="rId22"/>
    <p:sldId id="274" r:id="rId23"/>
    <p:sldId id="275" r:id="rId24"/>
    <p:sldId id="295" r:id="rId25"/>
    <p:sldId id="328" r:id="rId26"/>
    <p:sldId id="288" r:id="rId27"/>
    <p:sldId id="330" r:id="rId28"/>
    <p:sldId id="296" r:id="rId29"/>
    <p:sldId id="297" r:id="rId30"/>
    <p:sldId id="279" r:id="rId31"/>
    <p:sldId id="329" r:id="rId32"/>
    <p:sldId id="298" r:id="rId33"/>
    <p:sldId id="299" r:id="rId34"/>
    <p:sldId id="300" r:id="rId35"/>
    <p:sldId id="301" r:id="rId36"/>
    <p:sldId id="281" r:id="rId37"/>
    <p:sldId id="282" r:id="rId38"/>
    <p:sldId id="302" r:id="rId39"/>
    <p:sldId id="303" r:id="rId40"/>
    <p:sldId id="335" r:id="rId41"/>
    <p:sldId id="284" r:id="rId42"/>
    <p:sldId id="304" r:id="rId43"/>
    <p:sldId id="286" r:id="rId44"/>
    <p:sldId id="287" r:id="rId45"/>
    <p:sldId id="305" r:id="rId46"/>
    <p:sldId id="306" r:id="rId47"/>
    <p:sldId id="307" r:id="rId48"/>
    <p:sldId id="308" r:id="rId49"/>
    <p:sldId id="336" r:id="rId50"/>
    <p:sldId id="337" r:id="rId51"/>
    <p:sldId id="338" r:id="rId52"/>
    <p:sldId id="309" r:id="rId53"/>
    <p:sldId id="310" r:id="rId54"/>
    <p:sldId id="312" r:id="rId55"/>
    <p:sldId id="313" r:id="rId56"/>
    <p:sldId id="314" r:id="rId57"/>
    <p:sldId id="315" r:id="rId58"/>
    <p:sldId id="317" r:id="rId59"/>
    <p:sldId id="339" r:id="rId60"/>
    <p:sldId id="318" r:id="rId61"/>
    <p:sldId id="320" r:id="rId62"/>
    <p:sldId id="34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063" autoAdjust="0"/>
    <p:restoredTop sz="98934" autoAdjust="0"/>
  </p:normalViewPr>
  <p:slideViewPr>
    <p:cSldViewPr>
      <p:cViewPr varScale="1">
        <p:scale>
          <a:sx n="72" d="100"/>
          <a:sy n="72" d="100"/>
        </p:scale>
        <p:origin x="48" y="40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6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1050A-1D59-4211-A843-0CD6E9633AE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7DA27-56FA-49C8-A777-3ADE55B8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5E4A-05C4-49C7-9BE5-803263AF6642}" type="datetime12">
              <a:rPr lang="en-US" smtClean="0"/>
              <a:t>6:45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B855-AA19-4FC7-A916-FB3557DD3929}" type="datetime12">
              <a:rPr lang="en-US" smtClean="0"/>
              <a:t>6:45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C79B6-A03E-4741-8610-CEB6FBE4A951}" type="datetime12">
              <a:rPr lang="en-US" smtClean="0"/>
              <a:t>6:45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2B50-CB33-4FAC-9502-91EE428CF017}" type="datetime12">
              <a:rPr lang="en-US" smtClean="0"/>
              <a:t>6:45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6A9C-7B2E-4765-BCFA-8129CCE6AE32}" type="datetime12">
              <a:rPr lang="en-US" smtClean="0"/>
              <a:t>6:45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9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3166-9D96-47F4-90F8-DF9364864AC0}" type="datetime12">
              <a:rPr lang="en-US" smtClean="0"/>
              <a:t>6:45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5C5E-3C53-46E4-80E7-B97A7E08CA32}" type="datetime12">
              <a:rPr lang="en-US" smtClean="0"/>
              <a:t>6:45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503E-9166-4B08-984F-B4468B209141}" type="datetime12">
              <a:rPr lang="en-US" smtClean="0"/>
              <a:t>6:45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0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02F7-44C9-4BDD-B7E3-3FF0C6247512}" type="datetime12">
              <a:rPr lang="en-US" smtClean="0"/>
              <a:t>6:45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8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11D-5376-4DE1-9745-8156ABEC85B4}" type="datetime12">
              <a:rPr lang="en-US" smtClean="0"/>
              <a:t>6:45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5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86A4-995F-4EA2-B36F-3073BFAD551E}" type="datetime12">
              <a:rPr lang="en-US" smtClean="0"/>
              <a:t>6:45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9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0"/>
            <a:ext cx="88392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 smtClean="0">
                <a:latin typeface="Sabon-Roman"/>
              </a:rPr>
              <a:t>The Molecular, Biochemical, and Cellular Basis of Genetic Disease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0E4F-7ED9-4A32-94E3-616E96642A6B}" type="datetime12">
              <a:rPr lang="en-US" smtClean="0"/>
              <a:t>6:45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0268" y="304800"/>
            <a:ext cx="86213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Newborn screening for PKU is justified because: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Common (1 in 2900 live births)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Mass screening is feasible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Failure to treat has severe consequences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Treatment is effective if begun early in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r>
              <a:rPr lang="en-US" sz="2500" b="1" dirty="0" smtClean="0"/>
              <a:t>Maternal PKU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147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0070C0"/>
                </a:solidFill>
              </a:rPr>
              <a:t>Lysosomal storage diseases</a:t>
            </a:r>
          </a:p>
          <a:p>
            <a:endParaRPr lang="en-US" sz="2500" dirty="0" smtClean="0"/>
          </a:p>
          <a:p>
            <a:r>
              <a:rPr lang="en-US" sz="2500" dirty="0" smtClean="0"/>
              <a:t>GM2 </a:t>
            </a:r>
            <a:r>
              <a:rPr lang="en-US" sz="2500" dirty="0" err="1" smtClean="0"/>
              <a:t>gangliosidoses</a:t>
            </a:r>
            <a:endParaRPr lang="en-US" sz="2500" dirty="0" smtClean="0"/>
          </a:p>
          <a:p>
            <a:r>
              <a:rPr lang="en-US" sz="2500" dirty="0" smtClean="0"/>
              <a:t>	</a:t>
            </a:r>
            <a:r>
              <a:rPr lang="en-US" sz="2500" dirty="0" err="1" smtClean="0"/>
              <a:t>Tay</a:t>
            </a:r>
            <a:r>
              <a:rPr lang="en-US" sz="2500" dirty="0" smtClean="0"/>
              <a:t>-Sachs disease	mutation in </a:t>
            </a:r>
            <a:r>
              <a:rPr lang="el-GR" sz="2500" dirty="0" smtClean="0"/>
              <a:t>α</a:t>
            </a:r>
            <a:endParaRPr lang="en-US" sz="2500" dirty="0" smtClean="0"/>
          </a:p>
          <a:p>
            <a:r>
              <a:rPr lang="en-US" sz="2500" dirty="0"/>
              <a:t>	</a:t>
            </a:r>
            <a:r>
              <a:rPr lang="en-US" sz="2500" dirty="0" err="1" smtClean="0"/>
              <a:t>Sandhoff</a:t>
            </a:r>
            <a:r>
              <a:rPr lang="en-US" sz="2500" dirty="0" smtClean="0"/>
              <a:t> disease	mutation in </a:t>
            </a:r>
            <a:r>
              <a:rPr lang="el-GR" sz="2500" dirty="0"/>
              <a:t>β</a:t>
            </a:r>
            <a:endParaRPr lang="en-US" sz="2500" dirty="0" smtClean="0"/>
          </a:p>
          <a:p>
            <a:r>
              <a:rPr lang="en-US" sz="2500" dirty="0"/>
              <a:t>	</a:t>
            </a:r>
            <a:r>
              <a:rPr lang="en-US" sz="2500" dirty="0" smtClean="0"/>
              <a:t>activator deficiency	mutation in activator protein gene</a:t>
            </a:r>
          </a:p>
          <a:p>
            <a:endParaRPr lang="en-US" sz="2500" dirty="0" smtClean="0"/>
          </a:p>
          <a:p>
            <a:r>
              <a:rPr lang="en-US" sz="2500" dirty="0" smtClean="0"/>
              <a:t>Clinical manifestations of defects in the three genes are indistinguishable, but they can be differentiated by enzymatic analysis</a:t>
            </a:r>
          </a:p>
          <a:p>
            <a:endParaRPr lang="en-US" sz="2500" dirty="0"/>
          </a:p>
          <a:p>
            <a:r>
              <a:rPr lang="en-US" sz="2500" dirty="0" err="1" smtClean="0"/>
              <a:t>Tay</a:t>
            </a:r>
            <a:r>
              <a:rPr lang="en-US" sz="2500" dirty="0" smtClean="0"/>
              <a:t>-Sachs disease characterized by cherry-red spot in the retina (effect of neuronal death)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901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16941" r="15666" b="826"/>
          <a:stretch/>
        </p:blipFill>
        <p:spPr bwMode="auto">
          <a:xfrm>
            <a:off x="228600" y="31508"/>
            <a:ext cx="8266670" cy="601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6053527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three-gene system required for </a:t>
            </a:r>
            <a:r>
              <a:rPr lang="en-US" sz="2000" dirty="0" err="1"/>
              <a:t>hexosaminidase</a:t>
            </a:r>
            <a:r>
              <a:rPr lang="en-US" sz="2000" dirty="0"/>
              <a:t> A activity and the diseases </a:t>
            </a:r>
            <a:r>
              <a:rPr lang="en-US" sz="2000" dirty="0" smtClean="0"/>
              <a:t>that result </a:t>
            </a:r>
            <a:r>
              <a:rPr lang="en-US" sz="2000" dirty="0"/>
              <a:t>from defects in each of the </a:t>
            </a:r>
            <a:r>
              <a:rPr lang="en-US" sz="2000" dirty="0" smtClean="0"/>
              <a:t>genes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489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304800"/>
            <a:ext cx="8763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Hex A </a:t>
            </a:r>
            <a:r>
              <a:rPr lang="en-US" sz="2500" b="1" dirty="0" err="1" smtClean="0"/>
              <a:t>pseudodeficiency</a:t>
            </a:r>
            <a:r>
              <a:rPr lang="en-US" sz="2500" b="1" dirty="0" smtClean="0"/>
              <a:t> alleles and their clinical significance</a:t>
            </a:r>
          </a:p>
          <a:p>
            <a:endParaRPr lang="en-US" sz="2500" dirty="0" smtClean="0"/>
          </a:p>
          <a:p>
            <a:r>
              <a:rPr lang="en-US" sz="2500" b="1" dirty="0" err="1" smtClean="0"/>
              <a:t>Pseudodeficiency</a:t>
            </a:r>
            <a:r>
              <a:rPr lang="en-US" sz="2500" b="1" dirty="0" smtClean="0"/>
              <a:t> allele</a:t>
            </a:r>
            <a:r>
              <a:rPr lang="en-US" sz="2500" dirty="0" smtClean="0"/>
              <a:t>: a clinically benign allele that has a reduction in functional activity detected by in vitro assays but that has sufficient activity in vivo to prevent </a:t>
            </a:r>
            <a:r>
              <a:rPr lang="en-US" sz="2500" dirty="0" err="1" smtClean="0"/>
              <a:t>haploinsufficiency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May complicate prenatal diagnosis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018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 t="40141" r="18620" b="13949"/>
          <a:stretch/>
        </p:blipFill>
        <p:spPr bwMode="auto">
          <a:xfrm>
            <a:off x="457200" y="2590800"/>
            <a:ext cx="8017565" cy="335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582" y="76200"/>
            <a:ext cx="894521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Three alleles account for 99% of the mutations found in Ashkenazi Jewish patients, the most common of which account for 80% </a:t>
            </a:r>
            <a:r>
              <a:rPr lang="en-US" sz="2500" dirty="0"/>
              <a:t>of </a:t>
            </a:r>
            <a:r>
              <a:rPr lang="en-US" sz="2500" dirty="0" smtClean="0"/>
              <a:t>cases: </a:t>
            </a:r>
            <a:r>
              <a:rPr lang="en-US" sz="2500" b="1" dirty="0" smtClean="0"/>
              <a:t>c.1274_1277dupTATC </a:t>
            </a:r>
            <a:r>
              <a:rPr lang="en-US" sz="2500" b="1" dirty="0"/>
              <a:t>(p.Tyr427Ilefs*5)</a:t>
            </a:r>
            <a:endParaRPr lang="en-US" sz="2500" b="1" dirty="0" smtClean="0"/>
          </a:p>
          <a:p>
            <a:endParaRPr lang="en-US" sz="2500" dirty="0"/>
          </a:p>
          <a:p>
            <a:r>
              <a:rPr lang="en-US" sz="2500" dirty="0" smtClean="0"/>
              <a:t>Incidence is 100 times higher in Ashkenazi Jewish 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457200" y="4996973"/>
            <a:ext cx="8017565" cy="984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A6A6"/>
                </a:solidFill>
                <a:latin typeface="Univers-CondensedBold"/>
              </a:rPr>
              <a:t>Figure 12-6 </a:t>
            </a:r>
            <a:r>
              <a:rPr lang="en-US" sz="1400" b="1" dirty="0">
                <a:solidFill>
                  <a:srgbClr val="000000"/>
                </a:solidFill>
                <a:latin typeface="Sabon-Bold"/>
              </a:rPr>
              <a:t>Four-base insertion (TATC) in the </a:t>
            </a:r>
            <a:r>
              <a:rPr lang="en-US" sz="1400" b="1" dirty="0" err="1">
                <a:solidFill>
                  <a:srgbClr val="000000"/>
                </a:solidFill>
                <a:latin typeface="Sabon-Bold"/>
              </a:rPr>
              <a:t>hexosaminidase</a:t>
            </a:r>
            <a:r>
              <a:rPr lang="en-US" sz="1400" b="1" dirty="0">
                <a:solidFill>
                  <a:srgbClr val="000000"/>
                </a:solidFill>
                <a:latin typeface="Sabon-Bold"/>
              </a:rPr>
              <a:t> A (hex A) gene in </a:t>
            </a:r>
            <a:r>
              <a:rPr lang="en-US" sz="1400" b="1" dirty="0" err="1">
                <a:solidFill>
                  <a:srgbClr val="000000"/>
                </a:solidFill>
                <a:latin typeface="Sabon-Bold"/>
              </a:rPr>
              <a:t>Tay</a:t>
            </a:r>
            <a:r>
              <a:rPr lang="en-US" sz="1400" b="1" dirty="0">
                <a:solidFill>
                  <a:srgbClr val="000000"/>
                </a:solidFill>
                <a:latin typeface="Sabon-Bold"/>
              </a:rPr>
              <a:t>-Sachs</a:t>
            </a:r>
          </a:p>
          <a:p>
            <a:r>
              <a:rPr lang="en-US" sz="1400" b="1" dirty="0">
                <a:solidFill>
                  <a:srgbClr val="000000"/>
                </a:solidFill>
                <a:latin typeface="Sabon-Bold"/>
              </a:rPr>
              <a:t>disease, leading to a frameshift mutation. </a:t>
            </a:r>
            <a:r>
              <a:rPr lang="en-US" sz="1400" dirty="0">
                <a:solidFill>
                  <a:srgbClr val="000000"/>
                </a:solidFill>
                <a:latin typeface="Sabon-Roman"/>
              </a:rPr>
              <a:t>This mutation is the major cause of </a:t>
            </a:r>
            <a:r>
              <a:rPr lang="en-US" sz="1400" dirty="0" err="1">
                <a:solidFill>
                  <a:srgbClr val="000000"/>
                </a:solidFill>
                <a:latin typeface="Sabon-Roman"/>
              </a:rPr>
              <a:t>Tay</a:t>
            </a:r>
            <a:r>
              <a:rPr lang="en-US" sz="1400" dirty="0">
                <a:solidFill>
                  <a:srgbClr val="000000"/>
                </a:solidFill>
                <a:latin typeface="Sabon-Roman"/>
              </a:rPr>
              <a:t>-Sachs disease</a:t>
            </a:r>
          </a:p>
          <a:p>
            <a:r>
              <a:rPr lang="en-US" sz="1400" dirty="0">
                <a:solidFill>
                  <a:srgbClr val="000000"/>
                </a:solidFill>
                <a:latin typeface="Sabon-Roman"/>
              </a:rPr>
              <a:t>in Ashkenazi Jews. No detectable hex A protein is made, accounting for the complete enzyme</a:t>
            </a:r>
          </a:p>
          <a:p>
            <a:r>
              <a:rPr lang="en-US" sz="1400" dirty="0">
                <a:solidFill>
                  <a:srgbClr val="000000"/>
                </a:solidFill>
                <a:latin typeface="Sabon-Roman"/>
              </a:rPr>
              <a:t>deficiency observed in these infantile-onset patients.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77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15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t="17254" r="47445" b="10124"/>
          <a:stretch/>
        </p:blipFill>
        <p:spPr bwMode="auto">
          <a:xfrm>
            <a:off x="0" y="762000"/>
            <a:ext cx="5367131" cy="531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58" y="120805"/>
            <a:ext cx="9007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Altered protein function due to abnormal post-translational modification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3979" y="762000"/>
            <a:ext cx="4503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 loss of glycosylation: </a:t>
            </a:r>
            <a:r>
              <a:rPr lang="en-US" sz="2200" b="1" dirty="0" smtClean="0">
                <a:solidFill>
                  <a:srgbClr val="0070C0"/>
                </a:solidFill>
              </a:rPr>
              <a:t>I</a:t>
            </a:r>
            <a:r>
              <a:rPr lang="en-US" sz="2200" b="1" dirty="0" smtClean="0"/>
              <a:t>-cell disease</a:t>
            </a:r>
          </a:p>
          <a:p>
            <a:endParaRPr lang="en-US" sz="2200" b="1" dirty="0"/>
          </a:p>
          <a:p>
            <a:r>
              <a:rPr lang="en-US" sz="2200" dirty="0" smtClean="0"/>
              <a:t>Cytoplasm of cultured fibroblasts from patients contains abnormal lysosomes or </a:t>
            </a:r>
            <a:r>
              <a:rPr lang="en-US" sz="2200" b="1" dirty="0" smtClean="0">
                <a:solidFill>
                  <a:srgbClr val="0070C0"/>
                </a:solidFill>
              </a:rPr>
              <a:t>i</a:t>
            </a:r>
            <a:r>
              <a:rPr lang="en-US" sz="2200" dirty="0" smtClean="0"/>
              <a:t>nclusions</a:t>
            </a:r>
          </a:p>
          <a:p>
            <a:endParaRPr lang="en-US" sz="2200" dirty="0"/>
          </a:p>
          <a:p>
            <a:r>
              <a:rPr lang="en-US" sz="2200" dirty="0" smtClean="0"/>
              <a:t>Defect in the enzyme that transfers a phosphate group to the mannose residue in the hydrolase</a:t>
            </a:r>
          </a:p>
          <a:p>
            <a:endParaRPr lang="en-US" sz="2200" dirty="0"/>
          </a:p>
          <a:p>
            <a:r>
              <a:rPr lang="en-US" sz="2200" dirty="0" smtClean="0"/>
              <a:t>Mannose-6-phosphate </a:t>
            </a:r>
            <a:r>
              <a:rPr lang="en-US" sz="2200" dirty="0"/>
              <a:t>residues </a:t>
            </a:r>
            <a:r>
              <a:rPr lang="en-US" sz="2200" dirty="0" smtClean="0"/>
              <a:t>are essential </a:t>
            </a:r>
            <a:r>
              <a:rPr lang="en-US" sz="2200" dirty="0"/>
              <a:t>for recognition of the hydrolases by </a:t>
            </a:r>
            <a:r>
              <a:rPr lang="en-US" sz="2200" dirty="0" smtClean="0"/>
              <a:t>receptors on </a:t>
            </a:r>
            <a:r>
              <a:rPr lang="en-US" sz="2200" dirty="0"/>
              <a:t>the cell and lysosomal membrane </a:t>
            </a:r>
            <a:r>
              <a:rPr lang="en-US" sz="2200" dirty="0" smtClean="0"/>
              <a:t>surface</a:t>
            </a: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60158" y="5867400"/>
            <a:ext cx="1006642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3583" y="228600"/>
            <a:ext cx="86280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Loss of protein function due to impaired binding or metabolism of cofactors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 smtClean="0"/>
              <a:t>Impaired cofactor binding: </a:t>
            </a:r>
            <a:r>
              <a:rPr lang="en-US" sz="2400" b="1" dirty="0" smtClean="0"/>
              <a:t>homocystinuria</a:t>
            </a:r>
            <a:r>
              <a:rPr lang="en-US" sz="2400" dirty="0" smtClean="0"/>
              <a:t> due to cystathionine synthase deficiency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Dislocation </a:t>
            </a:r>
            <a:r>
              <a:rPr lang="en-US" sz="2400" dirty="0"/>
              <a:t>of the </a:t>
            </a:r>
            <a:r>
              <a:rPr lang="en-US" sz="2400" dirty="0" smtClean="0"/>
              <a:t>lens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Intellectual disability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Osteoporosis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long bones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Thromboembolism</a:t>
            </a:r>
          </a:p>
          <a:p>
            <a:endParaRPr lang="en-US" sz="2400" dirty="0"/>
          </a:p>
          <a:p>
            <a:r>
              <a:rPr lang="en-US" sz="2400" dirty="0" smtClean="0"/>
              <a:t>Confused </a:t>
            </a:r>
            <a:r>
              <a:rPr lang="en-US" sz="2400" dirty="0"/>
              <a:t>with </a:t>
            </a:r>
            <a:r>
              <a:rPr lang="en-US" sz="2400" b="1" dirty="0" err="1"/>
              <a:t>Marfan</a:t>
            </a:r>
            <a:r>
              <a:rPr lang="en-US" sz="2400" b="1" dirty="0"/>
              <a:t> syndrome</a:t>
            </a:r>
            <a:r>
              <a:rPr lang="en-US" sz="2400" dirty="0"/>
              <a:t>, a disorder </a:t>
            </a:r>
            <a:r>
              <a:rPr lang="en-US" sz="2400" dirty="0" smtClean="0"/>
              <a:t>of connective </a:t>
            </a:r>
            <a:r>
              <a:rPr lang="en-US" sz="2400" dirty="0"/>
              <a:t>tissue</a:t>
            </a:r>
          </a:p>
        </p:txBody>
      </p:sp>
    </p:spTree>
    <p:extLst>
      <p:ext uri="{BB962C8B-B14F-4D97-AF65-F5344CB8AC3E}">
        <p14:creationId xmlns:p14="http://schemas.microsoft.com/office/powerpoint/2010/main" val="22802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28169" r="18314" b="14855"/>
          <a:stretch/>
        </p:blipFill>
        <p:spPr bwMode="auto">
          <a:xfrm>
            <a:off x="758229" y="1726049"/>
            <a:ext cx="8004313" cy="416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41632" y="5410200"/>
            <a:ext cx="4583899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6232" y="5638800"/>
            <a:ext cx="799631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58165" y="3126377"/>
            <a:ext cx="990600" cy="457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3124200"/>
            <a:ext cx="1143000" cy="457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9000" y="4343400"/>
            <a:ext cx="518160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8229" y="4030959"/>
            <a:ext cx="10668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Figure 13-7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4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8600"/>
            <a:ext cx="8915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Mutations of an enzyme inhibitor:  </a:t>
            </a:r>
            <a:r>
              <a:rPr lang="el-GR" sz="2400" b="1" dirty="0" smtClean="0">
                <a:solidFill>
                  <a:srgbClr val="0070C0"/>
                </a:solidFill>
              </a:rPr>
              <a:t>α</a:t>
            </a:r>
            <a:r>
              <a:rPr lang="en-US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US" sz="2400" b="1" dirty="0" smtClean="0">
                <a:solidFill>
                  <a:srgbClr val="0070C0"/>
                </a:solidFill>
              </a:rPr>
              <a:t>-antitrypsin (</a:t>
            </a:r>
            <a:r>
              <a:rPr lang="el-GR" sz="2400" b="1" dirty="0" smtClean="0">
                <a:solidFill>
                  <a:srgbClr val="0070C0"/>
                </a:solidFill>
              </a:rPr>
              <a:t>α</a:t>
            </a:r>
            <a:r>
              <a:rPr lang="en-US" sz="2400" b="1" dirty="0" smtClean="0">
                <a:solidFill>
                  <a:srgbClr val="0070C0"/>
                </a:solidFill>
              </a:rPr>
              <a:t>1AT) deficiency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 smtClean="0"/>
              <a:t>Associated with a substantial risk for chronic obstructive lung disease (</a:t>
            </a:r>
            <a:r>
              <a:rPr lang="en-US" sz="2400" b="1" dirty="0" smtClean="0"/>
              <a:t>emphysema</a:t>
            </a:r>
            <a:r>
              <a:rPr lang="en-US" sz="2400" dirty="0" smtClean="0"/>
              <a:t>) and </a:t>
            </a:r>
            <a:r>
              <a:rPr lang="en-US" sz="2400" b="1" dirty="0" smtClean="0"/>
              <a:t>cirrhosis</a:t>
            </a:r>
            <a:r>
              <a:rPr lang="en-US" sz="2400" dirty="0" smtClean="0"/>
              <a:t> of the liver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Inhibit a wide spectrum of proteases, particularly </a:t>
            </a:r>
            <a:r>
              <a:rPr lang="en-US" sz="2400" b="1" dirty="0" smtClean="0"/>
              <a:t>elastase</a:t>
            </a:r>
            <a:r>
              <a:rPr lang="en-US" sz="2400" dirty="0" smtClean="0"/>
              <a:t> released from neutrophils in the lower respiratory tract</a:t>
            </a:r>
          </a:p>
          <a:p>
            <a:endParaRPr lang="en-US" sz="2400" i="1" dirty="0"/>
          </a:p>
          <a:p>
            <a:r>
              <a:rPr lang="en-US" sz="2400" i="1" dirty="0" smtClean="0"/>
              <a:t>SERPINA1</a:t>
            </a:r>
            <a:r>
              <a:rPr lang="en-US" sz="2400" dirty="0" smtClean="0"/>
              <a:t> </a:t>
            </a:r>
            <a:r>
              <a:rPr lang="en-US" sz="2400" dirty="0"/>
              <a:t>encodes </a:t>
            </a:r>
            <a:r>
              <a:rPr lang="el-GR" sz="2400" dirty="0"/>
              <a:t>α1</a:t>
            </a:r>
            <a:r>
              <a:rPr lang="en-US" sz="2400" dirty="0"/>
              <a:t>AT protein, multiple alleles associated with disease, most common is the </a:t>
            </a:r>
            <a:r>
              <a:rPr lang="en-US" sz="2400" b="1" dirty="0"/>
              <a:t>Z allele </a:t>
            </a:r>
            <a:r>
              <a:rPr lang="en-US" sz="2400" dirty="0"/>
              <a:t>(Glu342Lys)</a:t>
            </a:r>
          </a:p>
          <a:p>
            <a:endParaRPr lang="en-US" sz="2400" dirty="0" smtClean="0"/>
          </a:p>
          <a:p>
            <a:r>
              <a:rPr lang="en-US" sz="2400" dirty="0" smtClean="0"/>
              <a:t>Z protein exhibit structural changes in protein predisposing to the formation of long beadlike necklaces of mutant polymers, conferring novel property on the protein (similar to sickle cell disease)</a:t>
            </a:r>
          </a:p>
          <a:p>
            <a:endParaRPr lang="en-US" sz="2400" dirty="0"/>
          </a:p>
          <a:p>
            <a:r>
              <a:rPr lang="en-US" sz="2400" b="1" dirty="0" smtClean="0"/>
              <a:t>Conformational diseases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247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 t="17081" r="50000" b="6926"/>
          <a:stretch/>
        </p:blipFill>
        <p:spPr bwMode="auto">
          <a:xfrm>
            <a:off x="1983346" y="152400"/>
            <a:ext cx="4528855" cy="55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" y="5105400"/>
            <a:ext cx="72038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Univers-CondensedBold"/>
              </a:rPr>
              <a:t>Figure 12-10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Sabon-Roman"/>
              </a:rPr>
              <a:t>posteroanterior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 chest radiograph of an individual</a:t>
            </a:r>
          </a:p>
          <a:p>
            <a:r>
              <a:rPr lang="en-US" dirty="0">
                <a:solidFill>
                  <a:srgbClr val="000000"/>
                </a:solidFill>
                <a:latin typeface="Sabon-Roman"/>
              </a:rPr>
              <a:t>carrying two </a:t>
            </a:r>
            <a:r>
              <a:rPr lang="en-US" i="1" dirty="0">
                <a:solidFill>
                  <a:srgbClr val="000000"/>
                </a:solidFill>
                <a:latin typeface="Sabon-Italic"/>
              </a:rPr>
              <a:t>Z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alleles of the </a:t>
            </a:r>
            <a:r>
              <a:rPr lang="en-US" dirty="0">
                <a:solidFill>
                  <a:srgbClr val="000000"/>
                </a:solidFill>
                <a:latin typeface="SymbolNew-Medium"/>
              </a:rPr>
              <a:t>α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1AT gene, showing the hyperinflation</a:t>
            </a:r>
          </a:p>
          <a:p>
            <a:r>
              <a:rPr lang="en-US" dirty="0">
                <a:solidFill>
                  <a:srgbClr val="000000"/>
                </a:solidFill>
                <a:latin typeface="Sabon-Roman"/>
              </a:rPr>
              <a:t>and basal </a:t>
            </a:r>
            <a:r>
              <a:rPr lang="en-US" dirty="0" err="1">
                <a:solidFill>
                  <a:srgbClr val="000000"/>
                </a:solidFill>
                <a:latin typeface="Sabon-Roman"/>
              </a:rPr>
              <a:t>hyperlucency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 characteristic of emphysema.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t="16901" r="34917" b="5740"/>
          <a:stretch/>
        </p:blipFill>
        <p:spPr bwMode="auto">
          <a:xfrm>
            <a:off x="1010991" y="76200"/>
            <a:ext cx="6493565" cy="565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7230" y="5884308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Examples of the classes of proteins associated with diseases with a strong </a:t>
            </a:r>
            <a:r>
              <a:rPr lang="en-US" sz="2000" dirty="0" smtClean="0"/>
              <a:t>genetic component, </a:t>
            </a:r>
            <a:r>
              <a:rPr lang="en-US" sz="2000" dirty="0"/>
              <a:t>and the part of the cell in which those proteins normally function</a:t>
            </a:r>
          </a:p>
        </p:txBody>
      </p:sp>
      <p:sp>
        <p:nvSpPr>
          <p:cNvPr id="5" name="Oval 4"/>
          <p:cNvSpPr/>
          <p:nvPr/>
        </p:nvSpPr>
        <p:spPr>
          <a:xfrm>
            <a:off x="1143000" y="2133600"/>
            <a:ext cx="12954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48002" y="3048000"/>
            <a:ext cx="1295400" cy="457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43000" y="3934364"/>
            <a:ext cx="15240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99457" y="4315364"/>
            <a:ext cx="1034143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43000" y="4668061"/>
            <a:ext cx="19812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43000" y="5049061"/>
            <a:ext cx="16002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08962" y="5423263"/>
            <a:ext cx="1862838" cy="33176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0200" y="1371600"/>
            <a:ext cx="1752600" cy="457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18908" y="1844870"/>
            <a:ext cx="1820091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4134661"/>
            <a:ext cx="11430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86400" y="4515661"/>
            <a:ext cx="14478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61071" y="4896661"/>
            <a:ext cx="12954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69778" y="5270863"/>
            <a:ext cx="1464421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 t="21558" r="6703" b="16848"/>
          <a:stretch/>
        </p:blipFill>
        <p:spPr bwMode="auto">
          <a:xfrm>
            <a:off x="152400" y="123422"/>
            <a:ext cx="6626086" cy="45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66802" r="58851" b="16848"/>
          <a:stretch/>
        </p:blipFill>
        <p:spPr bwMode="auto">
          <a:xfrm>
            <a:off x="609600" y="4853189"/>
            <a:ext cx="4227443" cy="119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4320568"/>
            <a:ext cx="3733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Ecogenetic</a:t>
            </a:r>
            <a:r>
              <a:rPr lang="en-US" sz="2200" b="1" dirty="0" smtClean="0"/>
              <a:t> disease</a:t>
            </a:r>
          </a:p>
          <a:p>
            <a:r>
              <a:rPr lang="en-US" sz="2200" dirty="0" smtClean="0"/>
              <a:t>Active site of </a:t>
            </a:r>
            <a:r>
              <a:rPr lang="el-GR" sz="2200" dirty="0"/>
              <a:t>α1</a:t>
            </a:r>
            <a:r>
              <a:rPr lang="en-US" sz="2200" dirty="0" smtClean="0"/>
              <a:t>AT, at methionine 358, is oxidized by both </a:t>
            </a:r>
            <a:r>
              <a:rPr lang="en-US" sz="2200" b="1" dirty="0" smtClean="0"/>
              <a:t>cigarette smoke </a:t>
            </a:r>
            <a:r>
              <a:rPr lang="en-US" sz="2200" dirty="0" smtClean="0"/>
              <a:t>and inflammatory cells, thus reducing its affinity for elastase by 2000-fold</a:t>
            </a: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581400" y="1905000"/>
            <a:ext cx="0" cy="2209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62000" y="3733800"/>
            <a:ext cx="2819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2000" y="1905000"/>
            <a:ext cx="2819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3418" y="4803264"/>
            <a:ext cx="4854764" cy="12618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Univers-CondensedBold"/>
              </a:rPr>
              <a:t>Figure 12-9 </a:t>
            </a:r>
            <a:r>
              <a:rPr lang="en-US" sz="1400" b="1" dirty="0">
                <a:solidFill>
                  <a:srgbClr val="000000"/>
                </a:solidFill>
                <a:latin typeface="Sabon-Bold"/>
              </a:rPr>
              <a:t>The effect of smoking on the survival</a:t>
            </a:r>
          </a:p>
          <a:p>
            <a:r>
              <a:rPr lang="en-US" sz="1400" b="1" dirty="0">
                <a:solidFill>
                  <a:srgbClr val="000000"/>
                </a:solidFill>
                <a:latin typeface="Sabon-Bold"/>
              </a:rPr>
              <a:t>of patients with </a:t>
            </a:r>
            <a:r>
              <a:rPr lang="en-US" sz="1400" b="1" dirty="0">
                <a:solidFill>
                  <a:srgbClr val="000000"/>
                </a:solidFill>
                <a:latin typeface="SymbolNew-Bold"/>
              </a:rPr>
              <a:t>α</a:t>
            </a:r>
            <a:r>
              <a:rPr lang="en-US" sz="1400" b="1" dirty="0">
                <a:solidFill>
                  <a:srgbClr val="000000"/>
                </a:solidFill>
                <a:latin typeface="Sabon-Bold"/>
              </a:rPr>
              <a:t>1-antitrypsin deficiency. </a:t>
            </a:r>
            <a:r>
              <a:rPr lang="en-US" sz="1400" dirty="0">
                <a:solidFill>
                  <a:srgbClr val="000000"/>
                </a:solidFill>
                <a:latin typeface="Sabon-Roman"/>
              </a:rPr>
              <a:t>The curves</a:t>
            </a:r>
          </a:p>
          <a:p>
            <a:r>
              <a:rPr lang="en-US" sz="1400" dirty="0">
                <a:solidFill>
                  <a:srgbClr val="000000"/>
                </a:solidFill>
                <a:latin typeface="Sabon-Roman"/>
              </a:rPr>
              <a:t>show the cumulative probability of survival to specified</a:t>
            </a:r>
          </a:p>
          <a:p>
            <a:r>
              <a:rPr lang="en-US" sz="1400" dirty="0">
                <a:solidFill>
                  <a:srgbClr val="000000"/>
                </a:solidFill>
                <a:latin typeface="Sabon-Roman"/>
              </a:rPr>
              <a:t>ages of smokers, with or without </a:t>
            </a:r>
            <a:r>
              <a:rPr lang="en-US" sz="1400" dirty="0">
                <a:solidFill>
                  <a:srgbClr val="000000"/>
                </a:solidFill>
                <a:latin typeface="SymbolNew-Medium"/>
              </a:rPr>
              <a:t>α</a:t>
            </a:r>
            <a:r>
              <a:rPr lang="en-US" sz="1400" dirty="0">
                <a:solidFill>
                  <a:srgbClr val="000000"/>
                </a:solidFill>
                <a:latin typeface="Sabon-Roman"/>
              </a:rPr>
              <a:t>1-antitrypsin</a:t>
            </a:r>
          </a:p>
          <a:p>
            <a:r>
              <a:rPr lang="en-US" sz="1400" dirty="0">
                <a:solidFill>
                  <a:srgbClr val="000000"/>
                </a:solidFill>
                <a:latin typeface="Sabon-Roman"/>
              </a:rPr>
              <a:t>deficiency.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08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91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Dysregulation of a biosynthetic pathway: Acute intermittent porphyria  (AIP)</a:t>
            </a:r>
          </a:p>
          <a:p>
            <a:endParaRPr lang="en-US" sz="2400" b="1" dirty="0"/>
          </a:p>
          <a:p>
            <a:r>
              <a:rPr lang="en-US" sz="2400" dirty="0" smtClean="0"/>
              <a:t>Autosomal dominant associated with </a:t>
            </a:r>
            <a:r>
              <a:rPr lang="en-US" sz="2400" dirty="0" smtClean="0">
                <a:solidFill>
                  <a:srgbClr val="0070C0"/>
                </a:solidFill>
              </a:rPr>
              <a:t>intermittent</a:t>
            </a:r>
            <a:r>
              <a:rPr lang="en-US" sz="2400" dirty="0" smtClean="0"/>
              <a:t> neurologic dysfunction caused by deficiency of </a:t>
            </a:r>
            <a:r>
              <a:rPr lang="en-US" sz="2400" b="1" dirty="0" err="1" smtClean="0"/>
              <a:t>porphobilinogen</a:t>
            </a:r>
            <a:r>
              <a:rPr lang="en-US" sz="2400" b="1" dirty="0" smtClean="0"/>
              <a:t> deaminase</a:t>
            </a:r>
            <a:r>
              <a:rPr lang="en-US" sz="2400" dirty="0" smtClean="0"/>
              <a:t>, an enzyme</a:t>
            </a:r>
            <a:r>
              <a:rPr lang="en-US" sz="2400" b="1" dirty="0" smtClean="0"/>
              <a:t> </a:t>
            </a:r>
            <a:r>
              <a:rPr lang="en-US" sz="2400" dirty="0" smtClean="0"/>
              <a:t>in the biosynthetic pathway of </a:t>
            </a:r>
            <a:r>
              <a:rPr lang="en-US" sz="2400" dirty="0" err="1" smtClean="0"/>
              <a:t>heme</a:t>
            </a:r>
            <a:r>
              <a:rPr lang="en-US" sz="2400" dirty="0" smtClean="0"/>
              <a:t>, required for synthesis of both hemoglobin and cytochrome p450</a:t>
            </a:r>
          </a:p>
          <a:p>
            <a:endParaRPr lang="en-US" sz="2400" dirty="0"/>
          </a:p>
          <a:p>
            <a:r>
              <a:rPr lang="en-US" sz="2400" dirty="0" smtClean="0"/>
              <a:t>Manifestations range from acute abdominal pain to psychosis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35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8843" r="13209" b="15485"/>
          <a:stretch/>
        </p:blipFill>
        <p:spPr bwMode="auto">
          <a:xfrm>
            <a:off x="0" y="1012210"/>
            <a:ext cx="9144000" cy="468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2362200" y="2971800"/>
            <a:ext cx="6096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29718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Pharmacogenetic</a:t>
            </a:r>
            <a:r>
              <a:rPr lang="en-US" sz="1600" dirty="0" smtClean="0">
                <a:solidFill>
                  <a:srgbClr val="FF0000"/>
                </a:solidFill>
              </a:rPr>
              <a:t> disease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5457196"/>
            <a:ext cx="4343400" cy="237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4363930"/>
            <a:ext cx="12954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Figure 13-10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261" r="5282" b="28060"/>
          <a:stretch/>
        </p:blipFill>
        <p:spPr bwMode="auto">
          <a:xfrm>
            <a:off x="0" y="1905009"/>
            <a:ext cx="9144000" cy="226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228600"/>
            <a:ext cx="8839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Defects in receptor proteins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Familial hypercholesterolemia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4502727"/>
            <a:ext cx="886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ll </a:t>
            </a:r>
            <a:r>
              <a:rPr lang="en-US" sz="2000" dirty="0"/>
              <a:t>four of the genes associated with </a:t>
            </a:r>
            <a:r>
              <a:rPr lang="en-US" sz="2000" dirty="0" smtClean="0"/>
              <a:t>familial hypercholesterolemia </a:t>
            </a:r>
            <a:r>
              <a:rPr lang="en-US" sz="2000" dirty="0"/>
              <a:t>disrupt the function or </a:t>
            </a:r>
            <a:r>
              <a:rPr lang="en-US" sz="2000" dirty="0" smtClean="0"/>
              <a:t>abundance either </a:t>
            </a:r>
            <a:r>
              <a:rPr lang="en-US" sz="2000" dirty="0"/>
              <a:t>of </a:t>
            </a:r>
            <a:r>
              <a:rPr lang="en-US" sz="2000" dirty="0" smtClean="0"/>
              <a:t>the: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LDL </a:t>
            </a:r>
            <a:r>
              <a:rPr lang="en-US" sz="2000" dirty="0"/>
              <a:t>receptor at the cell </a:t>
            </a:r>
            <a:r>
              <a:rPr lang="en-US" sz="2000" dirty="0" smtClean="0"/>
              <a:t>surface or </a:t>
            </a:r>
            <a:r>
              <a:rPr lang="en-US" sz="2000" dirty="0"/>
              <a:t>of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apoB</a:t>
            </a:r>
            <a:r>
              <a:rPr lang="en-US" sz="2000" dirty="0"/>
              <a:t>, the major protein component of </a:t>
            </a:r>
            <a:r>
              <a:rPr lang="en-US" sz="2000" dirty="0" smtClean="0"/>
              <a:t>LDL and </a:t>
            </a:r>
            <a:r>
              <a:rPr lang="en-US" sz="2000" dirty="0"/>
              <a:t>a ligand for the LDL </a:t>
            </a:r>
            <a:r>
              <a:rPr lang="en-US" sz="2000" dirty="0" smtClean="0"/>
              <a:t>receptor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0" y="2590800"/>
            <a:ext cx="1143000" cy="3048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/>
          <p:cNvSpPr/>
          <p:nvPr/>
        </p:nvSpPr>
        <p:spPr>
          <a:xfrm>
            <a:off x="6686551" y="2690463"/>
            <a:ext cx="190500" cy="29528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22460" y="2616411"/>
            <a:ext cx="158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semidominant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9050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8" t="14804" r="15666" b="2533"/>
          <a:stretch/>
        </p:blipFill>
        <p:spPr bwMode="auto">
          <a:xfrm>
            <a:off x="533399" y="228598"/>
            <a:ext cx="8019535" cy="604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276600" y="5105400"/>
            <a:ext cx="533400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77000" y="5519099"/>
            <a:ext cx="609600" cy="29200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4191000"/>
            <a:ext cx="1219200" cy="2842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Figure 13-11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Mutations in </a:t>
            </a:r>
            <a:r>
              <a:rPr lang="en-US" sz="2400" b="1" dirty="0" smtClean="0"/>
              <a:t>LDL receptor gene </a:t>
            </a:r>
            <a:r>
              <a:rPr lang="en-US" sz="2400" dirty="0" smtClean="0"/>
              <a:t>are the most common cause of disease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Elevated plasma LDL cholesterol lead to </a:t>
            </a:r>
            <a:r>
              <a:rPr lang="en-US" sz="2400" b="1" dirty="0" smtClean="0"/>
              <a:t>premature atherosclerosis </a:t>
            </a:r>
            <a:r>
              <a:rPr lang="en-US" sz="2400" dirty="0" smtClean="0"/>
              <a:t>(accumulation of cholesterol by macrophages in the </a:t>
            </a:r>
            <a:r>
              <a:rPr lang="en-US" sz="2400" dirty="0" err="1" smtClean="0"/>
              <a:t>subendothelial</a:t>
            </a:r>
            <a:r>
              <a:rPr lang="en-US" sz="2400" dirty="0" smtClean="0"/>
              <a:t> space of major arteries) and increased risk of </a:t>
            </a:r>
            <a:r>
              <a:rPr lang="en-US" sz="2400" b="1" dirty="0" smtClean="0"/>
              <a:t>heart attack </a:t>
            </a:r>
            <a:r>
              <a:rPr lang="en-US" sz="2400" dirty="0" smtClean="0"/>
              <a:t>and </a:t>
            </a:r>
            <a:r>
              <a:rPr lang="en-US" sz="2400" b="1" dirty="0" smtClean="0"/>
              <a:t>stroke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 smtClean="0"/>
              <a:t>Xanthomas</a:t>
            </a:r>
            <a:r>
              <a:rPr lang="en-US" sz="2400" dirty="0" smtClean="0"/>
              <a:t> (</a:t>
            </a:r>
            <a:r>
              <a:rPr lang="en-US" sz="2400" dirty="0" err="1" smtClean="0"/>
              <a:t>cholestrol</a:t>
            </a:r>
            <a:r>
              <a:rPr lang="en-US" sz="2400" dirty="0" smtClean="0"/>
              <a:t> deposits in skin) and </a:t>
            </a:r>
            <a:r>
              <a:rPr lang="en-US" sz="2400" b="1" dirty="0" smtClean="0"/>
              <a:t>premature arcus </a:t>
            </a:r>
            <a:r>
              <a:rPr lang="en-US" sz="2400" b="1" dirty="0" err="1" smtClean="0"/>
              <a:t>corneae</a:t>
            </a:r>
            <a:r>
              <a:rPr lang="en-US" sz="2400" dirty="0" smtClean="0"/>
              <a:t> (cholesterol deposits around the periphery of the cornea) are body marks of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1065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26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16667" r="55796" b="5640"/>
          <a:stretch/>
        </p:blipFill>
        <p:spPr bwMode="auto">
          <a:xfrm>
            <a:off x="128516" y="90101"/>
            <a:ext cx="3604591" cy="568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46451" y="1808401"/>
            <a:ext cx="51053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  <a:latin typeface="Univers-CondensedBold"/>
              </a:rPr>
              <a:t>13-12 </a:t>
            </a:r>
            <a:r>
              <a:rPr lang="en-US" sz="2000" b="1" dirty="0">
                <a:solidFill>
                  <a:srgbClr val="000000"/>
                </a:solidFill>
                <a:latin typeface="Sabon-Bold"/>
              </a:rPr>
              <a:t>Gene dosage in low-density lipoprotein (LDL) </a:t>
            </a:r>
            <a:r>
              <a:rPr lang="en-US" sz="2000" b="1" dirty="0" smtClean="0">
                <a:solidFill>
                  <a:srgbClr val="000000"/>
                </a:solidFill>
                <a:latin typeface="Sabon-Bold"/>
              </a:rPr>
              <a:t>deficiency.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Shown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is the distribution of total plasma cholesterol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levels in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49 patients homozygous for deficiency of the LDL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receptor, their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parents (obligate heterozygotes), and normal controls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946450" y="4573142"/>
            <a:ext cx="4968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Population frequency of the heterozygous form </a:t>
            </a:r>
            <a:r>
              <a:rPr lang="en-US" sz="2400" dirty="0"/>
              <a:t>of </a:t>
            </a:r>
            <a:r>
              <a:rPr lang="en-US" sz="2400" dirty="0" smtClean="0"/>
              <a:t>disease</a:t>
            </a:r>
          </a:p>
          <a:p>
            <a:r>
              <a:rPr lang="en-US" sz="2400" b="1" dirty="0" smtClean="0"/>
              <a:t>1 in 500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48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LDLR mutations can be grouped into six </a:t>
            </a:r>
            <a:r>
              <a:rPr lang="en-US" sz="2400" b="1" dirty="0" smtClean="0"/>
              <a:t>classes: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Null </a:t>
            </a:r>
            <a:r>
              <a:rPr lang="en-US" sz="2400" dirty="0"/>
              <a:t>alleles that prevent </a:t>
            </a:r>
            <a:r>
              <a:rPr lang="en-US" sz="2400" dirty="0" smtClean="0"/>
              <a:t>the synthesis </a:t>
            </a:r>
            <a:r>
              <a:rPr lang="en-US" sz="2400" dirty="0"/>
              <a:t>of any detectable </a:t>
            </a:r>
            <a:r>
              <a:rPr lang="en-US" sz="2400" dirty="0" smtClean="0"/>
              <a:t>receptor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(</a:t>
            </a:r>
            <a:r>
              <a:rPr lang="en-US" sz="2400" dirty="0"/>
              <a:t>like those in classes 4 and </a:t>
            </a:r>
            <a:r>
              <a:rPr lang="en-US" sz="2400" dirty="0" smtClean="0"/>
              <a:t>6) Define </a:t>
            </a:r>
            <a:r>
              <a:rPr lang="en-US" sz="2400" dirty="0"/>
              <a:t>features of the polypeptide critical to its </a:t>
            </a:r>
            <a:r>
              <a:rPr lang="en-US" sz="2400" dirty="0" smtClean="0"/>
              <a:t>subcellular localization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Mutant </a:t>
            </a:r>
            <a:r>
              <a:rPr lang="en-US" sz="2400" dirty="0"/>
              <a:t>receptors reach the cell surface </a:t>
            </a:r>
            <a:r>
              <a:rPr lang="en-US" sz="2400" dirty="0" smtClean="0"/>
              <a:t>but are </a:t>
            </a:r>
            <a:r>
              <a:rPr lang="en-US" sz="2400" dirty="0"/>
              <a:t>incapable of binding </a:t>
            </a:r>
            <a:r>
              <a:rPr lang="en-US" sz="2400" dirty="0" smtClean="0"/>
              <a:t>LDL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Impair </a:t>
            </a:r>
            <a:r>
              <a:rPr lang="en-US" sz="2400" dirty="0"/>
              <a:t>localization of the </a:t>
            </a:r>
            <a:r>
              <a:rPr lang="en-US" sz="2400" dirty="0" smtClean="0"/>
              <a:t>receptor to </a:t>
            </a:r>
            <a:r>
              <a:rPr lang="en-US" sz="2400" dirty="0"/>
              <a:t>the coated pit, and consequently the bound </a:t>
            </a:r>
            <a:r>
              <a:rPr lang="en-US" sz="2400" dirty="0" smtClean="0"/>
              <a:t>LDL is </a:t>
            </a:r>
            <a:r>
              <a:rPr lang="en-US" sz="2400" dirty="0"/>
              <a:t>not </a:t>
            </a:r>
            <a:r>
              <a:rPr lang="en-US" sz="2400" dirty="0" smtClean="0"/>
              <a:t>internalized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Recycling-defective alleles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Lead </a:t>
            </a:r>
            <a:r>
              <a:rPr lang="en-US" sz="2400" dirty="0"/>
              <a:t>to defective targeting of </a:t>
            </a:r>
            <a:r>
              <a:rPr lang="en-US" sz="2400" dirty="0" smtClean="0"/>
              <a:t>the mutant </a:t>
            </a:r>
            <a:r>
              <a:rPr lang="en-US" sz="2400" dirty="0"/>
              <a:t>receptor to the basolateral membrane</a:t>
            </a:r>
            <a:endParaRPr lang="ar-JO" sz="2400" dirty="0"/>
          </a:p>
        </p:txBody>
      </p:sp>
    </p:spTree>
    <p:extLst>
      <p:ext uri="{BB962C8B-B14F-4D97-AF65-F5344CB8AC3E}">
        <p14:creationId xmlns:p14="http://schemas.microsoft.com/office/powerpoint/2010/main" val="237536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16612" r="19370" b="906"/>
          <a:stretch/>
        </p:blipFill>
        <p:spPr bwMode="auto">
          <a:xfrm>
            <a:off x="825843" y="12032"/>
            <a:ext cx="7797113" cy="603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95400" y="6029704"/>
            <a:ext cx="685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</a:rPr>
              <a:t>13-13 </a:t>
            </a:r>
            <a:r>
              <a:rPr lang="en-US" sz="2000" b="1" dirty="0"/>
              <a:t>The cell biology and biochemical role of the </a:t>
            </a:r>
            <a:r>
              <a:rPr lang="en-US" sz="2000" b="1" dirty="0" smtClean="0"/>
              <a:t>LDL receptor and </a:t>
            </a:r>
            <a:r>
              <a:rPr lang="en-US" sz="2000" b="1" dirty="0"/>
              <a:t>the six classes of mutations that alter its </a:t>
            </a:r>
            <a:r>
              <a:rPr lang="en-US" sz="2000" b="1" dirty="0" smtClean="0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998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" y="152400"/>
            <a:ext cx="8991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PCSK9 protease, a potential drug target for lowering LDL cholesterol</a:t>
            </a:r>
          </a:p>
          <a:p>
            <a:endParaRPr lang="en-US" sz="2400" dirty="0" smtClean="0"/>
          </a:p>
          <a:p>
            <a:r>
              <a:rPr lang="en-US" sz="2400" dirty="0" smtClean="0"/>
              <a:t>Rare cases of hypercholesterolemia results from gain-of-function mutations in PCSK9 </a:t>
            </a:r>
          </a:p>
          <a:p>
            <a:endParaRPr lang="en-US" sz="2400" dirty="0"/>
          </a:p>
          <a:p>
            <a:r>
              <a:rPr lang="en-US" sz="2400" dirty="0" smtClean="0"/>
              <a:t>The role of PCSK9 is to target LDL receptor for lysosomal degradation, thereby, reducing receptor abundance at cell surface</a:t>
            </a:r>
          </a:p>
          <a:p>
            <a:endParaRPr lang="en-US" sz="2400" dirty="0"/>
          </a:p>
          <a:p>
            <a:r>
              <a:rPr lang="en-US" sz="2400" dirty="0" smtClean="0"/>
              <a:t>Complete absence </a:t>
            </a:r>
            <a:r>
              <a:rPr lang="en-US" sz="2400" dirty="0"/>
              <a:t>of PCSK9 activity in the few known </a:t>
            </a:r>
            <a:r>
              <a:rPr lang="en-US" sz="2400" dirty="0" smtClean="0"/>
              <a:t>individuals with </a:t>
            </a:r>
            <a:r>
              <a:rPr lang="en-US" sz="2400" dirty="0"/>
              <a:t>two PCSK9 null alleles appears to have no </a:t>
            </a:r>
            <a:r>
              <a:rPr lang="en-US" sz="2400" dirty="0" smtClean="0"/>
              <a:t>adverse clinical  consequences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000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152400"/>
            <a:ext cx="88392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Proteins can be separated into two general classes </a:t>
            </a:r>
            <a:r>
              <a:rPr lang="en-US" sz="2500" b="1" dirty="0" smtClean="0"/>
              <a:t>on the </a:t>
            </a:r>
            <a:r>
              <a:rPr lang="en-US" sz="2500" b="1" dirty="0"/>
              <a:t>basis of their pattern of expression: </a:t>
            </a:r>
            <a:endParaRPr lang="en-US" sz="25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 smtClean="0"/>
              <a:t>Housekeeping proteins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 smtClean="0"/>
              <a:t>Specialty proteins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i="1" dirty="0"/>
          </a:p>
          <a:p>
            <a:r>
              <a:rPr lang="en-US" sz="2500" b="1" dirty="0"/>
              <a:t>Two broad generalizations can be made about </a:t>
            </a:r>
            <a:r>
              <a:rPr lang="en-US" sz="2500" b="1" dirty="0" smtClean="0"/>
              <a:t>the relationship </a:t>
            </a:r>
            <a:r>
              <a:rPr lang="en-US" sz="2500" b="1" dirty="0"/>
              <a:t>between the site of a protein’s </a:t>
            </a:r>
            <a:r>
              <a:rPr lang="en-US" sz="2500" b="1" dirty="0" smtClean="0"/>
              <a:t>expression and </a:t>
            </a:r>
            <a:r>
              <a:rPr lang="en-US" sz="2500" b="1" dirty="0"/>
              <a:t>the site of </a:t>
            </a:r>
            <a:r>
              <a:rPr lang="en-US" sz="2500" b="1" dirty="0" smtClean="0"/>
              <a:t>disease: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First </a:t>
            </a:r>
            <a:r>
              <a:rPr lang="en-US" sz="2500" dirty="0" smtClean="0"/>
              <a:t>, mutation </a:t>
            </a:r>
            <a:r>
              <a:rPr lang="en-US" sz="2500" dirty="0"/>
              <a:t>in a </a:t>
            </a:r>
            <a:r>
              <a:rPr lang="en-US" sz="2500" dirty="0" smtClean="0"/>
              <a:t>tissue-specific protein </a:t>
            </a:r>
            <a:r>
              <a:rPr lang="en-US" sz="2500" dirty="0"/>
              <a:t>most often produces a </a:t>
            </a:r>
            <a:r>
              <a:rPr lang="en-US" sz="2500" dirty="0" smtClean="0"/>
              <a:t>disease restricted </a:t>
            </a:r>
            <a:r>
              <a:rPr lang="en-US" sz="2500" dirty="0"/>
              <a:t>to that </a:t>
            </a:r>
            <a:r>
              <a:rPr lang="en-US" sz="2500" dirty="0" smtClean="0"/>
              <a:t>tissue. Exception, </a:t>
            </a:r>
            <a:r>
              <a:rPr lang="en-US" sz="2500" b="1" dirty="0" smtClean="0"/>
              <a:t>phenylketonuria</a:t>
            </a:r>
            <a:r>
              <a:rPr lang="en-US" sz="2500" dirty="0" smtClean="0"/>
              <a:t>, phenylalanine hydroxylase, expressed in liver, damage happen in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Second</a:t>
            </a:r>
            <a:r>
              <a:rPr lang="en-US" sz="2500" dirty="0"/>
              <a:t>, although housekeeping proteins are </a:t>
            </a:r>
            <a:r>
              <a:rPr lang="en-US" sz="2500" dirty="0" smtClean="0"/>
              <a:t>expressed in </a:t>
            </a:r>
            <a:r>
              <a:rPr lang="en-US" sz="2500" dirty="0"/>
              <a:t>most or all tissues, the clinical effects of </a:t>
            </a:r>
            <a:r>
              <a:rPr lang="en-US" sz="2500" dirty="0" smtClean="0"/>
              <a:t>mutations in </a:t>
            </a:r>
            <a:r>
              <a:rPr lang="en-US" sz="2500" dirty="0"/>
              <a:t>housekeeping proteins are frequently limited </a:t>
            </a:r>
            <a:r>
              <a:rPr lang="en-US" sz="2500" dirty="0" smtClean="0"/>
              <a:t>to one </a:t>
            </a:r>
            <a:r>
              <a:rPr lang="en-US" sz="2500" dirty="0"/>
              <a:t>or just a few </a:t>
            </a:r>
            <a:r>
              <a:rPr lang="en-US" sz="2500" dirty="0" smtClean="0"/>
              <a:t>tissues</a:t>
            </a:r>
          </a:p>
          <a:p>
            <a:pPr lvl="3"/>
            <a:r>
              <a:rPr lang="en-US" sz="2500" dirty="0"/>
              <a:t>	</a:t>
            </a:r>
            <a:r>
              <a:rPr lang="en-US" sz="2500" b="1" dirty="0" err="1" smtClean="0"/>
              <a:t>Tay</a:t>
            </a:r>
            <a:r>
              <a:rPr lang="en-US" sz="2500" b="1" dirty="0" smtClean="0"/>
              <a:t>-Sachs disease</a:t>
            </a:r>
            <a:r>
              <a:rPr lang="en-US" sz="2500" dirty="0" smtClean="0"/>
              <a:t>, </a:t>
            </a:r>
            <a:r>
              <a:rPr lang="en-US" sz="2500" dirty="0" err="1" smtClean="0"/>
              <a:t>hexosaminidase</a:t>
            </a:r>
            <a:r>
              <a:rPr lang="en-US" sz="2500" dirty="0" smtClean="0"/>
              <a:t> A</a:t>
            </a:r>
          </a:p>
          <a:p>
            <a:r>
              <a:rPr lang="en-US" sz="2500" dirty="0"/>
              <a:t>	</a:t>
            </a:r>
            <a:r>
              <a:rPr lang="en-US" sz="2500" dirty="0" smtClean="0"/>
              <a:t>	</a:t>
            </a:r>
            <a:r>
              <a:rPr lang="en-US" sz="2500" b="1" dirty="0" smtClean="0"/>
              <a:t>genetic redundancy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952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33696" r="7966" b="40036"/>
          <a:stretch/>
        </p:blipFill>
        <p:spPr bwMode="auto">
          <a:xfrm>
            <a:off x="0" y="1669615"/>
            <a:ext cx="9144000" cy="16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934993" y="2812615"/>
            <a:ext cx="1295400" cy="38778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399" y="3886200"/>
            <a:ext cx="89132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strong protective effect of PCSK9 </a:t>
            </a:r>
            <a:r>
              <a:rPr lang="en-US" sz="2400" dirty="0" smtClean="0"/>
              <a:t>loss-of-function </a:t>
            </a:r>
            <a:r>
              <a:rPr lang="en-US" sz="2400" dirty="0"/>
              <a:t>alleles, together with the apparent </a:t>
            </a:r>
            <a:r>
              <a:rPr lang="en-US" sz="2400" dirty="0" smtClean="0"/>
              <a:t>absence of </a:t>
            </a:r>
            <a:r>
              <a:rPr lang="en-US" sz="2400" dirty="0"/>
              <a:t>any clinical sequelae in subjects with a total </a:t>
            </a:r>
            <a:r>
              <a:rPr lang="en-US" sz="2400" dirty="0" smtClean="0"/>
              <a:t>absence of </a:t>
            </a:r>
            <a:r>
              <a:rPr lang="en-US" sz="2400" dirty="0"/>
              <a:t>PCSK9 activity, has made PCSK9 a strong </a:t>
            </a:r>
            <a:r>
              <a:rPr lang="en-US" sz="2400" dirty="0" smtClean="0"/>
              <a:t>candidate </a:t>
            </a:r>
            <a:r>
              <a:rPr lang="en-US" sz="2400" b="1" dirty="0" smtClean="0"/>
              <a:t>target </a:t>
            </a:r>
            <a:r>
              <a:rPr lang="en-US" sz="2400" b="1" dirty="0"/>
              <a:t>for drugs </a:t>
            </a:r>
            <a:r>
              <a:rPr lang="en-US" sz="2400" dirty="0"/>
              <a:t>that inactivate or diminish the </a:t>
            </a:r>
            <a:r>
              <a:rPr lang="en-US" sz="2400" dirty="0" smtClean="0"/>
              <a:t>activity of </a:t>
            </a:r>
            <a:r>
              <a:rPr lang="en-US" sz="2400" dirty="0"/>
              <a:t>the enzyme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669614"/>
            <a:ext cx="685800" cy="235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3000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Clinical Implications of the Genetics of </a:t>
            </a:r>
            <a:r>
              <a:rPr lang="en-US" sz="2400" b="1" dirty="0" smtClean="0"/>
              <a:t>Familial Hypercholesterolemia</a:t>
            </a:r>
          </a:p>
          <a:p>
            <a:endParaRPr lang="en-US" sz="2400" dirty="0"/>
          </a:p>
          <a:p>
            <a:r>
              <a:rPr lang="en-US" sz="2400" b="1" dirty="0"/>
              <a:t>Early diagnosis </a:t>
            </a:r>
            <a:r>
              <a:rPr lang="en-US" sz="2400" dirty="0"/>
              <a:t>&gt; application of cholesterol-lowering </a:t>
            </a:r>
            <a:r>
              <a:rPr lang="en-US" sz="2400" dirty="0" smtClean="0"/>
              <a:t>therapies</a:t>
            </a:r>
          </a:p>
          <a:p>
            <a:r>
              <a:rPr lang="en-US" sz="2400" dirty="0"/>
              <a:t>		</a:t>
            </a:r>
            <a:r>
              <a:rPr lang="en-US" sz="2400" dirty="0" smtClean="0"/>
              <a:t>&gt; genetic screening </a:t>
            </a:r>
            <a:r>
              <a:rPr lang="en-US" sz="2400" dirty="0"/>
              <a:t>of first-degree </a:t>
            </a:r>
            <a:r>
              <a:rPr lang="en-US" sz="2400" dirty="0" smtClean="0"/>
              <a:t>relatives</a:t>
            </a:r>
          </a:p>
          <a:p>
            <a:endParaRPr lang="en-US" sz="2400" dirty="0"/>
          </a:p>
          <a:p>
            <a:r>
              <a:rPr lang="en-US" sz="2400" b="1" dirty="0"/>
              <a:t>Heterozygotes</a:t>
            </a:r>
            <a:r>
              <a:rPr lang="en-US" sz="2400" dirty="0"/>
              <a:t>	&gt; drug </a:t>
            </a:r>
            <a:r>
              <a:rPr lang="en-US" sz="2400" dirty="0" smtClean="0"/>
              <a:t>therapy</a:t>
            </a:r>
          </a:p>
          <a:p>
            <a:r>
              <a:rPr lang="en-US" sz="2400" b="1" dirty="0" smtClean="0"/>
              <a:t>Homozygotes</a:t>
            </a:r>
            <a:r>
              <a:rPr lang="en-US" sz="2400" dirty="0" smtClean="0"/>
              <a:t>	</a:t>
            </a:r>
            <a:r>
              <a:rPr lang="en-US" sz="2400" dirty="0"/>
              <a:t>&gt; plasma apheresis </a:t>
            </a:r>
            <a:r>
              <a:rPr lang="en-US" sz="2400" dirty="0" smtClean="0"/>
              <a:t>(remove </a:t>
            </a:r>
            <a:r>
              <a:rPr lang="en-US" sz="2400" dirty="0" err="1" smtClean="0"/>
              <a:t>hypercholesterolemic</a:t>
            </a:r>
            <a:r>
              <a:rPr lang="en-US" sz="2400" dirty="0" smtClean="0"/>
              <a:t> 			plasma) or liver transplantation</a:t>
            </a:r>
          </a:p>
          <a:p>
            <a:endParaRPr lang="en-US" sz="2400" dirty="0"/>
          </a:p>
          <a:p>
            <a:r>
              <a:rPr lang="en-US" sz="2400" b="1" dirty="0" smtClean="0"/>
              <a:t>Therapy</a:t>
            </a:r>
            <a:r>
              <a:rPr lang="en-US" sz="2400" dirty="0"/>
              <a:t>	</a:t>
            </a:r>
            <a:r>
              <a:rPr lang="en-US" sz="2400" dirty="0" smtClean="0"/>
              <a:t>&gt; statin drugs inhibit de </a:t>
            </a:r>
            <a:r>
              <a:rPr lang="en-US" sz="2400" dirty="0"/>
              <a:t>novo cholesterol </a:t>
            </a:r>
            <a:r>
              <a:rPr lang="en-US" sz="2400" dirty="0" smtClean="0"/>
              <a:t>biosynthesis</a:t>
            </a:r>
          </a:p>
          <a:p>
            <a:r>
              <a:rPr lang="en-US" sz="2400" dirty="0"/>
              <a:t>		&gt; monoclonal antibodies </a:t>
            </a:r>
            <a:r>
              <a:rPr lang="en-US" sz="2400" dirty="0" smtClean="0"/>
              <a:t>targeting </a:t>
            </a:r>
            <a:r>
              <a:rPr lang="en-US" sz="2400" i="1" dirty="0"/>
              <a:t>PCSK9</a:t>
            </a:r>
            <a:r>
              <a:rPr lang="en-US" sz="2400" dirty="0"/>
              <a:t>, </a:t>
            </a:r>
            <a:r>
              <a:rPr lang="en-US" sz="2400" dirty="0" smtClean="0"/>
              <a:t>may </a:t>
            </a:r>
            <a:r>
              <a:rPr lang="en-US" sz="2400" dirty="0"/>
              <a:t>lower </a:t>
            </a:r>
            <a:r>
              <a:rPr lang="en-US" sz="2400" dirty="0" smtClean="0"/>
              <a:t>		LDL </a:t>
            </a:r>
            <a:r>
              <a:rPr lang="en-US" sz="2400" dirty="0"/>
              <a:t>cholesterol </a:t>
            </a:r>
            <a:r>
              <a:rPr lang="en-US" sz="2400" dirty="0" smtClean="0"/>
              <a:t>by an </a:t>
            </a:r>
            <a:r>
              <a:rPr lang="en-US" sz="2400" dirty="0"/>
              <a:t>additional 60</a:t>
            </a:r>
            <a:r>
              <a:rPr lang="en-US" sz="2400" dirty="0" smtClean="0"/>
              <a:t>%</a:t>
            </a:r>
            <a:endParaRPr lang="ar-JO" sz="2400" dirty="0"/>
          </a:p>
        </p:txBody>
      </p:sp>
    </p:spTree>
    <p:extLst>
      <p:ext uri="{BB962C8B-B14F-4D97-AF65-F5344CB8AC3E}">
        <p14:creationId xmlns:p14="http://schemas.microsoft.com/office/powerpoint/2010/main" val="415178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9154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Transport defects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Cystic fibrosis</a:t>
            </a:r>
          </a:p>
          <a:p>
            <a:endParaRPr lang="en-US" sz="2400" dirty="0"/>
          </a:p>
          <a:p>
            <a:r>
              <a:rPr lang="en-US" sz="2400" dirty="0" smtClean="0"/>
              <a:t>The most common autosomal recessive disorder of children in white population, incidence 1 in 2500, carrier frequency 1 in 25.</a:t>
            </a:r>
          </a:p>
          <a:p>
            <a:endParaRPr lang="en-US" sz="2400" dirty="0"/>
          </a:p>
          <a:p>
            <a:r>
              <a:rPr lang="en-US" sz="2400" dirty="0" smtClean="0"/>
              <a:t>CFTR, CF transmembrane regulator, a chloride channel</a:t>
            </a:r>
          </a:p>
          <a:p>
            <a:endParaRPr lang="en-US" sz="2400" dirty="0"/>
          </a:p>
          <a:p>
            <a:r>
              <a:rPr lang="en-US" sz="2400" dirty="0" smtClean="0"/>
              <a:t>Lungs and exocrine pancreas are the principal organs affected</a:t>
            </a:r>
          </a:p>
          <a:p>
            <a:endParaRPr lang="en-US" sz="2400" dirty="0"/>
          </a:p>
          <a:p>
            <a:r>
              <a:rPr lang="en-US" sz="2400" dirty="0" smtClean="0"/>
              <a:t>A major diagnostic feature is increased sweat sodium and chloride</a:t>
            </a:r>
          </a:p>
          <a:p>
            <a:endParaRPr lang="en-US" sz="2400" dirty="0"/>
          </a:p>
          <a:p>
            <a:r>
              <a:rPr lang="en-US" sz="2400" dirty="0" smtClean="0"/>
              <a:t>The pancreatic defect in CF is a maldigestion syndrome due to deficient secretion of pancreatic enzymes (sufficient, insufficient)</a:t>
            </a:r>
          </a:p>
          <a:p>
            <a:endParaRPr lang="en-US" sz="2400" dirty="0"/>
          </a:p>
          <a:p>
            <a:r>
              <a:rPr lang="en-US" sz="2400" dirty="0" smtClean="0"/>
              <a:t>More than 98% of males are infertile because they lack the vas deferens, </a:t>
            </a:r>
            <a:r>
              <a:rPr lang="en-US" sz="2400" b="1" dirty="0" smtClean="0"/>
              <a:t>c</a:t>
            </a:r>
            <a:r>
              <a:rPr lang="en-US" sz="2400" dirty="0" smtClean="0"/>
              <a:t>ongenital </a:t>
            </a:r>
            <a:r>
              <a:rPr lang="en-US" sz="2400" b="1" dirty="0" smtClean="0"/>
              <a:t>b</a:t>
            </a:r>
            <a:r>
              <a:rPr lang="en-US" sz="2400" dirty="0" smtClean="0"/>
              <a:t>ilateral </a:t>
            </a:r>
            <a:r>
              <a:rPr lang="en-US" sz="2400" b="1" dirty="0" smtClean="0"/>
              <a:t>a</a:t>
            </a:r>
            <a:r>
              <a:rPr lang="en-US" sz="2400" dirty="0" smtClean="0"/>
              <a:t>bsence of the </a:t>
            </a:r>
            <a:r>
              <a:rPr lang="en-US" sz="2400" b="1" dirty="0" smtClean="0"/>
              <a:t>v</a:t>
            </a:r>
            <a:r>
              <a:rPr lang="en-US" sz="2400" dirty="0" smtClean="0"/>
              <a:t>as </a:t>
            </a:r>
            <a:r>
              <a:rPr lang="en-US" sz="2400" b="1" dirty="0" smtClean="0"/>
              <a:t>d</a:t>
            </a:r>
            <a:r>
              <a:rPr lang="en-US" sz="2400" dirty="0" smtClean="0"/>
              <a:t>eferens (CBAVD)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157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" y="53041"/>
            <a:ext cx="9048560" cy="612028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9196" y="6052144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</a:rPr>
              <a:t>13-14 </a:t>
            </a:r>
            <a:r>
              <a:rPr lang="en-US" sz="2000" dirty="0"/>
              <a:t>The structure of the </a:t>
            </a:r>
            <a:r>
              <a:rPr lang="en-US" sz="2000" i="1" dirty="0"/>
              <a:t>CFTR </a:t>
            </a:r>
            <a:r>
              <a:rPr lang="en-US" sz="2000" dirty="0"/>
              <a:t>gene and a schematic of the CFTR </a:t>
            </a:r>
            <a:r>
              <a:rPr lang="en-US" sz="2000" dirty="0" smtClean="0"/>
              <a:t>protein 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58680" y="53041"/>
            <a:ext cx="1541520" cy="25175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812200" y="609600"/>
            <a:ext cx="912200" cy="304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68300" y="4572000"/>
            <a:ext cx="912200" cy="304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92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8600"/>
            <a:ext cx="88392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Cystic Fibrosis </a:t>
            </a:r>
            <a:r>
              <a:rPr lang="en-US" sz="2400" b="1" dirty="0" err="1"/>
              <a:t>Genocopy</a:t>
            </a:r>
            <a:r>
              <a:rPr lang="en-US" sz="2400" b="1" dirty="0"/>
              <a:t>: </a:t>
            </a:r>
            <a:r>
              <a:rPr lang="en-US" sz="2400" b="1" dirty="0" smtClean="0"/>
              <a:t>Pathogenic variants </a:t>
            </a:r>
            <a:r>
              <a:rPr lang="en-US" sz="2400" b="1" dirty="0"/>
              <a:t>in the </a:t>
            </a:r>
            <a:r>
              <a:rPr lang="en-US" sz="2400" b="1" dirty="0" smtClean="0"/>
              <a:t>Epithelial Sodium </a:t>
            </a:r>
            <a:r>
              <a:rPr lang="en-US" sz="2400" b="1" dirty="0"/>
              <a:t>Channel Gene </a:t>
            </a:r>
            <a:r>
              <a:rPr lang="en-US" sz="2400" b="1" dirty="0" smtClean="0"/>
              <a:t>SCNN1</a:t>
            </a:r>
          </a:p>
          <a:p>
            <a:endParaRPr lang="en-US" sz="2400" b="1" dirty="0" smtClean="0"/>
          </a:p>
          <a:p>
            <a:r>
              <a:rPr lang="en-US" sz="2400" b="1" dirty="0" err="1" smtClean="0"/>
              <a:t>Genocopy</a:t>
            </a:r>
            <a:r>
              <a:rPr lang="en-US" sz="2400" dirty="0" smtClean="0"/>
              <a:t>: a </a:t>
            </a:r>
            <a:r>
              <a:rPr lang="en-US" sz="2400" dirty="0"/>
              <a:t>phenotype </a:t>
            </a:r>
            <a:r>
              <a:rPr lang="en-US" sz="2400" dirty="0" smtClean="0"/>
              <a:t>that, although </a:t>
            </a:r>
            <a:r>
              <a:rPr lang="en-US" sz="2400" dirty="0"/>
              <a:t>genetically distinct, has a very closely </a:t>
            </a:r>
            <a:r>
              <a:rPr lang="en-US" sz="2400" dirty="0" smtClean="0"/>
              <a:t>related phenotype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Genotype-phenotype correlations in cystic fibrosis</a:t>
            </a:r>
          </a:p>
          <a:p>
            <a:endParaRPr lang="en-US" sz="2400" dirty="0" smtClean="0"/>
          </a:p>
          <a:p>
            <a:r>
              <a:rPr lang="en-US" sz="2400" dirty="0" smtClean="0"/>
              <a:t>Two generalizations: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The specific CFTR genotype is a </a:t>
            </a:r>
            <a:r>
              <a:rPr lang="en-US" sz="2400" b="1" dirty="0" smtClean="0"/>
              <a:t>good </a:t>
            </a:r>
            <a:r>
              <a:rPr lang="en-US" sz="2400" dirty="0" smtClean="0"/>
              <a:t>predictor of exocrine pancreatic function.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F508del→pancreatic insufficiency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Arg117His → pancreatic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sufficiency</a:t>
            </a: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The specific CFTR genotype is a </a:t>
            </a:r>
            <a:r>
              <a:rPr lang="en-US" sz="2400" b="1" dirty="0" smtClean="0"/>
              <a:t>poor</a:t>
            </a:r>
            <a:r>
              <a:rPr lang="en-US" sz="2400" dirty="0" smtClean="0"/>
              <a:t> predictor of the severity of pulmonary disease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F508del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2000" dirty="0" smtClean="0"/>
              <a:t>severity </a:t>
            </a:r>
            <a:r>
              <a:rPr lang="en-US" sz="2000" dirty="0"/>
              <a:t>of lung disease is </a:t>
            </a:r>
            <a:r>
              <a:rPr lang="en-US" sz="2000" dirty="0" smtClean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576618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Disorders of structural proteins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The dystrophin glycoprotein complex: Duchenne, Becker, and other muscular dystrophies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 smtClean="0"/>
              <a:t>Duchenne muscular dystrophy (</a:t>
            </a:r>
            <a:r>
              <a:rPr lang="en-US" sz="2400" b="1" dirty="0" smtClean="0"/>
              <a:t>DMD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X-linked, mutations in dystrophin gene</a:t>
            </a:r>
          </a:p>
          <a:p>
            <a:endParaRPr lang="en-US" sz="2400" dirty="0"/>
          </a:p>
          <a:p>
            <a:r>
              <a:rPr lang="en-US" sz="2400" dirty="0" smtClean="0"/>
              <a:t>Becker muscular dystrophy (</a:t>
            </a:r>
            <a:r>
              <a:rPr lang="en-US" sz="2400" b="1" dirty="0" smtClean="0"/>
              <a:t>BMD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Mutations in dystrophin gene, much milder phenotype</a:t>
            </a:r>
          </a:p>
        </p:txBody>
      </p:sp>
    </p:spTree>
    <p:extLst>
      <p:ext uri="{BB962C8B-B14F-4D97-AF65-F5344CB8AC3E}">
        <p14:creationId xmlns:p14="http://schemas.microsoft.com/office/powerpoint/2010/main" val="209537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15845" r="54166" b="6250"/>
          <a:stretch/>
        </p:blipFill>
        <p:spPr bwMode="auto">
          <a:xfrm>
            <a:off x="36490" y="76200"/>
            <a:ext cx="4068417" cy="569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76400" y="5498856"/>
            <a:ext cx="7391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0000"/>
                </a:solidFill>
                <a:latin typeface="Sabon-Roman"/>
              </a:rPr>
              <a:t>Pseudohypertrophy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of the calves due to the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replacement of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normal muscle tissue with connective tissue and fat in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an 8-year-old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boy with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DMD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04907" y="76200"/>
            <a:ext cx="49628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Clinical phenotype of DMD: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ormal first 1 to 2 years</a:t>
            </a:r>
          </a:p>
          <a:p>
            <a:r>
              <a:rPr lang="en-US" sz="2400" dirty="0" smtClean="0"/>
              <a:t>Muscle weakness by 3 or 5 years old</a:t>
            </a:r>
          </a:p>
          <a:p>
            <a:r>
              <a:rPr lang="en-US" sz="2400" dirty="0" smtClean="0"/>
              <a:t>Confined to wheelchair by age of 12</a:t>
            </a:r>
          </a:p>
          <a:p>
            <a:r>
              <a:rPr lang="en-US" sz="2400" dirty="0" smtClean="0"/>
              <a:t>Pulmonary and cardiac complications</a:t>
            </a:r>
          </a:p>
          <a:p>
            <a:r>
              <a:rPr lang="en-US" sz="2400" dirty="0" smtClean="0"/>
              <a:t>Elevated </a:t>
            </a:r>
            <a:r>
              <a:rPr lang="en-US" sz="2400" dirty="0" err="1" smtClean="0"/>
              <a:t>creatine</a:t>
            </a:r>
            <a:r>
              <a:rPr lang="en-US" sz="2400" dirty="0" smtClean="0"/>
              <a:t> kinase</a:t>
            </a:r>
          </a:p>
          <a:p>
            <a:r>
              <a:rPr lang="en-US" sz="2400" dirty="0" smtClean="0"/>
              <a:t>Moderate decrease in IQ</a:t>
            </a:r>
          </a:p>
          <a:p>
            <a:endParaRPr lang="en-US" sz="2400" dirty="0"/>
          </a:p>
          <a:p>
            <a:r>
              <a:rPr lang="en-US" sz="2400" u="sng" dirty="0" smtClean="0"/>
              <a:t>Clinical phenotype of BMD:</a:t>
            </a:r>
          </a:p>
          <a:p>
            <a:r>
              <a:rPr lang="en-US" sz="2400" dirty="0" smtClean="0"/>
              <a:t>Still walking at age 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85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9" t="17019" r="27073" b="6249"/>
          <a:stretch/>
        </p:blipFill>
        <p:spPr bwMode="auto">
          <a:xfrm>
            <a:off x="-16565" y="91225"/>
            <a:ext cx="5777948" cy="561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7765" y="38216"/>
            <a:ext cx="333623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b="1" dirty="0" smtClean="0">
                <a:solidFill>
                  <a:srgbClr val="0070C0"/>
                </a:solidFill>
                <a:latin typeface="Univers-CondensedBold"/>
              </a:rPr>
              <a:t>13-15 </a:t>
            </a:r>
            <a:r>
              <a:rPr lang="en-US" b="1" dirty="0">
                <a:solidFill>
                  <a:srgbClr val="000000"/>
                </a:solidFill>
                <a:latin typeface="Sabon-Bold"/>
              </a:rPr>
              <a:t>Microscopic visualization of the effect of mutations in the dystrophin gene in </a:t>
            </a:r>
            <a:r>
              <a:rPr lang="en-US" b="1" dirty="0" smtClean="0">
                <a:solidFill>
                  <a:srgbClr val="000000"/>
                </a:solidFill>
                <a:latin typeface="Sabon-Bold"/>
              </a:rPr>
              <a:t>a patient with BMD </a:t>
            </a:r>
            <a:r>
              <a:rPr lang="en-US" b="1" dirty="0">
                <a:solidFill>
                  <a:srgbClr val="000000"/>
                </a:solidFill>
                <a:latin typeface="Sabon-Bold"/>
              </a:rPr>
              <a:t>and a patient </a:t>
            </a:r>
            <a:r>
              <a:rPr lang="en-US" b="1" dirty="0" smtClean="0">
                <a:solidFill>
                  <a:srgbClr val="000000"/>
                </a:solidFill>
                <a:latin typeface="Sabon-Bold"/>
              </a:rPr>
              <a:t>with DMD. </a:t>
            </a:r>
          </a:p>
          <a:p>
            <a:endParaRPr lang="en-US" b="1" dirty="0" smtClean="0">
              <a:solidFill>
                <a:srgbClr val="000000"/>
              </a:solidFill>
              <a:latin typeface="Sabon-Bold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Sabon-Italic"/>
              </a:rPr>
              <a:t>Left </a:t>
            </a:r>
            <a:r>
              <a:rPr lang="en-US" i="1" dirty="0">
                <a:solidFill>
                  <a:srgbClr val="000000"/>
                </a:solidFill>
                <a:latin typeface="Sabon-Italic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, Hematoxylin and eosin staining of muscle. </a:t>
            </a:r>
            <a:r>
              <a:rPr lang="en-US" i="1" dirty="0">
                <a:solidFill>
                  <a:srgbClr val="000000"/>
                </a:solidFill>
                <a:latin typeface="Sabon-Italic"/>
              </a:rPr>
              <a:t>Right column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Immunofluorescence microscopy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staining with an antibody specific to dystrophin. Note the localization of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dystrophin to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the myocyte membrane in normal muscle, the reduced quantity of dystrophin in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BMD muscle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, and the complete absence of dystrophin from the myocytes of the DMD muscle.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The amount </a:t>
            </a:r>
            <a:r>
              <a:rPr lang="en-US" dirty="0">
                <a:solidFill>
                  <a:srgbClr val="000000"/>
                </a:solidFill>
                <a:latin typeface="Sabon-Roman"/>
              </a:rPr>
              <a:t>of connective tissue between the myocytes in the DMD muscle is </a:t>
            </a:r>
            <a:r>
              <a:rPr lang="en-US" dirty="0" smtClean="0">
                <a:solidFill>
                  <a:srgbClr val="000000"/>
                </a:solidFill>
                <a:latin typeface="Sabon-Roman"/>
              </a:rPr>
              <a:t>increased.</a:t>
            </a:r>
            <a:endParaRPr lang="en-US" dirty="0"/>
          </a:p>
        </p:txBody>
      </p:sp>
      <p:cxnSp>
        <p:nvCxnSpPr>
          <p:cNvPr id="6" name="Elbow Connector 5"/>
          <p:cNvCxnSpPr/>
          <p:nvPr/>
        </p:nvCxnSpPr>
        <p:spPr>
          <a:xfrm rot="10800000">
            <a:off x="1295400" y="5029200"/>
            <a:ext cx="5562600" cy="533400"/>
          </a:xfrm>
          <a:prstGeom prst="bentConnector3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163900" y="1752600"/>
            <a:ext cx="1751500" cy="21796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807765" y="2057400"/>
            <a:ext cx="669235" cy="21796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771205" y="2275366"/>
            <a:ext cx="2144195" cy="23923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218582" y="3919450"/>
            <a:ext cx="1782418" cy="25282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728790" y="4483954"/>
            <a:ext cx="1881809" cy="24044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7005239" y="5295900"/>
            <a:ext cx="1681562" cy="28122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Genetics of DMD and BMD</a:t>
            </a:r>
          </a:p>
          <a:p>
            <a:endParaRPr lang="en-US" sz="2400" b="1" dirty="0" smtClean="0"/>
          </a:p>
          <a:p>
            <a:r>
              <a:rPr lang="en-US" sz="2400" dirty="0" smtClean="0"/>
              <a:t>DMD incidence 1 in 3300 males</a:t>
            </a:r>
          </a:p>
          <a:p>
            <a:r>
              <a:rPr lang="en-US" sz="2400" dirty="0" smtClean="0"/>
              <a:t>DMD is X-linked recessive lethal in males, one third new mutations, two thirds inherited from mother</a:t>
            </a:r>
          </a:p>
          <a:p>
            <a:r>
              <a:rPr lang="en-US" sz="2400" dirty="0" smtClean="0"/>
              <a:t>Rarely females express disease, some have </a:t>
            </a:r>
            <a:r>
              <a:rPr lang="en-US" sz="2400" b="1" dirty="0" err="1" smtClean="0"/>
              <a:t>X;autosome</a:t>
            </a:r>
            <a:r>
              <a:rPr lang="en-US" sz="2400" b="1" dirty="0" smtClean="0"/>
              <a:t> translocation</a:t>
            </a:r>
            <a:r>
              <a:rPr lang="en-US" sz="2400" dirty="0" smtClean="0"/>
              <a:t>, others have </a:t>
            </a:r>
            <a:r>
              <a:rPr lang="en-US" sz="2400" b="1" dirty="0"/>
              <a:t>T</a:t>
            </a:r>
            <a:r>
              <a:rPr lang="en-US" sz="2400" b="1" dirty="0" smtClean="0"/>
              <a:t>urner syndrome</a:t>
            </a:r>
          </a:p>
          <a:p>
            <a:endParaRPr lang="en-US" sz="2400" dirty="0"/>
          </a:p>
          <a:p>
            <a:r>
              <a:rPr lang="en-US" sz="2400" dirty="0" smtClean="0"/>
              <a:t>BMD accounts for 15% of variants at the locus</a:t>
            </a:r>
          </a:p>
          <a:p>
            <a:r>
              <a:rPr lang="en-US" sz="2400" dirty="0" smtClean="0"/>
              <a:t>Reproductive fitness of BMD is up to 70%</a:t>
            </a:r>
          </a:p>
          <a:p>
            <a:r>
              <a:rPr lang="en-US" sz="2400" dirty="0" smtClean="0"/>
              <a:t>Majority of BMD are inherited ~90%, ~10% due to new mutations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507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8120" y="228600"/>
            <a:ext cx="8793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DMD gene and its product</a:t>
            </a:r>
          </a:p>
          <a:p>
            <a:endParaRPr lang="en-US" sz="2800" b="1" dirty="0" smtClean="0"/>
          </a:p>
          <a:p>
            <a:r>
              <a:rPr lang="en-US" sz="2800" dirty="0" smtClean="0"/>
              <a:t>Size of DMD gene is &gt;2000 kb, 79 exons, 1.5% of the entire X chromosome</a:t>
            </a:r>
          </a:p>
          <a:p>
            <a:r>
              <a:rPr lang="en-US" sz="2800" dirty="0" smtClean="0"/>
              <a:t>Large target for mutations and structurally prone to deletion and duplication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147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534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b="1" cap="all" dirty="0" smtClean="0">
                <a:solidFill>
                  <a:srgbClr val="002060"/>
                </a:solidFill>
              </a:rPr>
              <a:t>Diseases involving enzymes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dirty="0" err="1" smtClean="0">
                <a:solidFill>
                  <a:srgbClr val="0070C0"/>
                </a:solidFill>
              </a:rPr>
              <a:t>Aminoacidopathies</a:t>
            </a:r>
            <a:endParaRPr lang="en-US" sz="2500" b="1" dirty="0" smtClean="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 err="1" smtClean="0"/>
              <a:t>Hyperphenylalaninemias</a:t>
            </a:r>
            <a:endParaRPr lang="en-US" sz="25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dirty="0" smtClean="0"/>
              <a:t>Phenylketonuria</a:t>
            </a:r>
          </a:p>
        </p:txBody>
      </p:sp>
    </p:spTree>
    <p:extLst>
      <p:ext uri="{BB962C8B-B14F-4D97-AF65-F5344CB8AC3E}">
        <p14:creationId xmlns:p14="http://schemas.microsoft.com/office/powerpoint/2010/main" val="37290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30" y="-1"/>
            <a:ext cx="4830890" cy="6817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81600" y="6629400"/>
            <a:ext cx="1752600" cy="188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38600" y="3505200"/>
            <a:ext cx="28956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87130" y="3696789"/>
            <a:ext cx="2563485" cy="23404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41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1" t="17254" r="26055" b="7790"/>
          <a:stretch/>
        </p:blipFill>
        <p:spPr bwMode="auto">
          <a:xfrm>
            <a:off x="27904" y="75126"/>
            <a:ext cx="6467061" cy="548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9401" y="685800"/>
            <a:ext cx="2514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  <a:latin typeface="Univers-CondensedBold"/>
              </a:rPr>
              <a:t>13-17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Diagnosis of Duchenne muscular dystrophy (DMD) involves screening for </a:t>
            </a: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deletions and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duplications by a procedure called multiplex ligation-dependent probe amplification (MLPA</a:t>
            </a: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)</a:t>
            </a:r>
            <a:endParaRPr lang="en-US" sz="2000" dirty="0">
              <a:solidFill>
                <a:srgbClr val="000000"/>
              </a:solidFill>
              <a:latin typeface="Sabon-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5709634"/>
            <a:ext cx="8824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bon-Roman"/>
              </a:rPr>
              <a:t>MLPA allows the simultaneous analysis of all 79 exons of the </a:t>
            </a:r>
            <a:r>
              <a:rPr lang="en-US" i="1" dirty="0">
                <a:latin typeface="Sabon-Italic"/>
              </a:rPr>
              <a:t>DMD </a:t>
            </a:r>
            <a:r>
              <a:rPr lang="en-US" dirty="0">
                <a:latin typeface="Sabon-Roman"/>
              </a:rPr>
              <a:t>gene in a single DNA </a:t>
            </a:r>
            <a:r>
              <a:rPr lang="en-US" dirty="0" smtClean="0">
                <a:latin typeface="Sabon-Roman"/>
              </a:rPr>
              <a:t>sample and </a:t>
            </a:r>
            <a:r>
              <a:rPr lang="en-US" dirty="0">
                <a:latin typeface="Sabon-Roman"/>
              </a:rPr>
              <a:t>can detect exon deletions and duplications in males or </a:t>
            </a:r>
            <a:r>
              <a:rPr lang="en-US" dirty="0" smtClean="0">
                <a:latin typeface="Sabon-Roman"/>
              </a:rPr>
              <a:t>females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Univers-CondensedBold"/>
              </a:rPr>
              <a:t>Mutations in </a:t>
            </a:r>
            <a:r>
              <a:rPr lang="en-US" sz="2400" b="1" dirty="0" smtClean="0">
                <a:solidFill>
                  <a:srgbClr val="0070C0"/>
                </a:solidFill>
                <a:latin typeface="Univers-CondensedBold"/>
              </a:rPr>
              <a:t>genes that encode collagen or other components </a:t>
            </a:r>
            <a:r>
              <a:rPr lang="en-US" sz="2400" b="1" dirty="0">
                <a:solidFill>
                  <a:srgbClr val="0070C0"/>
                </a:solidFill>
                <a:latin typeface="Univers-CondensedBold"/>
              </a:rPr>
              <a:t>of </a:t>
            </a:r>
            <a:r>
              <a:rPr lang="en-US" sz="2400" b="1" dirty="0" smtClean="0">
                <a:solidFill>
                  <a:srgbClr val="0070C0"/>
                </a:solidFill>
                <a:latin typeface="Univers-CondensedBold"/>
              </a:rPr>
              <a:t>bone formation</a:t>
            </a:r>
            <a:r>
              <a:rPr lang="en-US" sz="2400" b="1" dirty="0">
                <a:solidFill>
                  <a:srgbClr val="0070C0"/>
                </a:solidFill>
                <a:latin typeface="Univers-CondensedBold"/>
              </a:rPr>
              <a:t>:</a:t>
            </a:r>
          </a:p>
          <a:p>
            <a:r>
              <a:rPr lang="en-US" sz="2400" b="1" dirty="0">
                <a:solidFill>
                  <a:srgbClr val="0070C0"/>
                </a:solidFill>
                <a:latin typeface="Univers-CondensedBold"/>
              </a:rPr>
              <a:t>Osteogenesis </a:t>
            </a:r>
            <a:r>
              <a:rPr lang="en-US" sz="2400" b="1" dirty="0" smtClean="0">
                <a:solidFill>
                  <a:srgbClr val="0070C0"/>
                </a:solidFill>
                <a:latin typeface="Univers-CondensedBold"/>
              </a:rPr>
              <a:t>imperfecta (OI)</a:t>
            </a:r>
          </a:p>
          <a:p>
            <a:endParaRPr lang="en-US" sz="2400" b="1" dirty="0">
              <a:latin typeface="Univers-CondensedBold"/>
            </a:endParaRPr>
          </a:p>
          <a:p>
            <a:r>
              <a:rPr lang="en-US" sz="2400" dirty="0" smtClean="0">
                <a:latin typeface="Univers-CondensedBold"/>
              </a:rPr>
              <a:t>Skeletal deformity and easy fracturing of bones even with little trauma</a:t>
            </a:r>
          </a:p>
          <a:p>
            <a:endParaRPr lang="en-US" sz="2400" dirty="0">
              <a:latin typeface="Univers-CondensedBold"/>
            </a:endParaRPr>
          </a:p>
          <a:p>
            <a:r>
              <a:rPr lang="en-US" sz="2400" dirty="0" smtClean="0">
                <a:latin typeface="Univers-CondensedBold"/>
              </a:rPr>
              <a:t>Incidence 1 per 10,000</a:t>
            </a:r>
          </a:p>
          <a:p>
            <a:endParaRPr lang="en-US" sz="2400" dirty="0" smtClean="0">
              <a:latin typeface="Univers-CondensedBold"/>
            </a:endParaRPr>
          </a:p>
          <a:p>
            <a:r>
              <a:rPr lang="en-US" sz="2400" dirty="0" smtClean="0">
                <a:latin typeface="Univers-CondensedBold"/>
              </a:rPr>
              <a:t>Mutations in </a:t>
            </a:r>
            <a:r>
              <a:rPr lang="en-US" sz="2400" i="1" dirty="0" smtClean="0">
                <a:latin typeface="Univers-CondensedBold"/>
              </a:rPr>
              <a:t>COL1A1</a:t>
            </a:r>
            <a:r>
              <a:rPr lang="en-US" sz="2400" dirty="0" smtClean="0">
                <a:latin typeface="Univers-CondensedBold"/>
              </a:rPr>
              <a:t> and </a:t>
            </a:r>
            <a:r>
              <a:rPr lang="en-US" sz="2400" i="1" dirty="0" smtClean="0">
                <a:latin typeface="Univers-CondensedBold"/>
              </a:rPr>
              <a:t>COL1A2</a:t>
            </a:r>
            <a:r>
              <a:rPr lang="en-US" sz="2400" dirty="0" smtClean="0">
                <a:latin typeface="Univers-CondensedBold"/>
              </a:rPr>
              <a:t> genes that encode chains of type I collagen, the major protein in bone</a:t>
            </a:r>
          </a:p>
          <a:p>
            <a:endParaRPr lang="en-US" sz="2400" dirty="0">
              <a:latin typeface="Univers-CondensedBold"/>
            </a:endParaRPr>
          </a:p>
          <a:p>
            <a:r>
              <a:rPr lang="en-US" sz="2400" dirty="0" smtClean="0">
                <a:latin typeface="Univers-CondensedBold"/>
              </a:rPr>
              <a:t>Clinical heterogeneity explained by allelic and locus heterogeneity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1631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43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3" t="17429" r="53657" b="6250"/>
          <a:stretch/>
        </p:blipFill>
        <p:spPr bwMode="auto">
          <a:xfrm>
            <a:off x="57955" y="152400"/>
            <a:ext cx="3220278" cy="558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52799" y="1674674"/>
            <a:ext cx="5715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  <a:latin typeface="Univers-CondensedBold"/>
              </a:rPr>
              <a:t>13-18 </a:t>
            </a:r>
            <a:r>
              <a:rPr lang="en-US" sz="2000" b="1" dirty="0">
                <a:solidFill>
                  <a:srgbClr val="000000"/>
                </a:solidFill>
                <a:latin typeface="Sabon-Bold"/>
              </a:rPr>
              <a:t>Radiograph of a premature (26 weeks’ </a:t>
            </a:r>
            <a:r>
              <a:rPr lang="en-US" sz="2000" b="1" dirty="0" smtClean="0">
                <a:solidFill>
                  <a:srgbClr val="000000"/>
                </a:solidFill>
                <a:latin typeface="Sabon-Bold"/>
              </a:rPr>
              <a:t>gestation) infant </a:t>
            </a:r>
            <a:r>
              <a:rPr lang="en-US" sz="2000" b="1" dirty="0">
                <a:solidFill>
                  <a:srgbClr val="000000"/>
                </a:solidFill>
                <a:latin typeface="Sabon-Bold"/>
              </a:rPr>
              <a:t>with the perinatal lethal form (type II) of </a:t>
            </a:r>
            <a:r>
              <a:rPr lang="en-US" sz="2000" b="1" dirty="0" smtClean="0">
                <a:solidFill>
                  <a:srgbClr val="000000"/>
                </a:solidFill>
                <a:latin typeface="Sabon-Bold"/>
              </a:rPr>
              <a:t>osteogenesis imperfecta</a:t>
            </a:r>
            <a:r>
              <a:rPr lang="en-US" sz="2000" b="1" dirty="0">
                <a:solidFill>
                  <a:srgbClr val="000000"/>
                </a:solidFill>
                <a:latin typeface="Sabon-Bold"/>
              </a:rPr>
              <a:t>.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The skull is relatively large and unmineralized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and was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soft to palpation. The thoracic cavity is small, the long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bones of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the arms and legs are short and deformed, and the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vertebral bodies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are flattened. All the bones are undermineralized.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26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44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t="19023" r="5010" b="14571"/>
          <a:stretch/>
        </p:blipFill>
        <p:spPr bwMode="auto">
          <a:xfrm>
            <a:off x="0" y="762010"/>
            <a:ext cx="9144000" cy="408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562600" y="3505200"/>
            <a:ext cx="609600" cy="152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0200" y="1951792"/>
            <a:ext cx="533400" cy="1818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752010" y="1752600"/>
            <a:ext cx="1105989" cy="19919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72199" y="2942382"/>
            <a:ext cx="685799" cy="18181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410200" y="3141574"/>
            <a:ext cx="533400" cy="1818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5800" y="1752600"/>
            <a:ext cx="457200" cy="19919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85800" y="2937580"/>
            <a:ext cx="1066800" cy="20399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762010"/>
            <a:ext cx="762000" cy="304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19191" r="14852" b="10869"/>
          <a:stretch/>
        </p:blipFill>
        <p:spPr bwMode="auto">
          <a:xfrm>
            <a:off x="457200" y="533400"/>
            <a:ext cx="8136834" cy="511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3148" y="5410200"/>
            <a:ext cx="2855051" cy="239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3948" y="4449380"/>
            <a:ext cx="1219200" cy="2842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Figure 13-19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39085" r="13832" b="19384"/>
          <a:stretch/>
        </p:blipFill>
        <p:spPr bwMode="auto">
          <a:xfrm>
            <a:off x="49637" y="1388660"/>
            <a:ext cx="9052560" cy="288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637" y="5394603"/>
            <a:ext cx="90297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A6A6"/>
                </a:solidFill>
                <a:latin typeface="Univers-CondensedBold"/>
              </a:rPr>
              <a:t>Figure </a:t>
            </a:r>
            <a:r>
              <a:rPr lang="en-US" sz="1900" dirty="0" smtClean="0">
                <a:solidFill>
                  <a:srgbClr val="00A6A6"/>
                </a:solidFill>
                <a:latin typeface="Univers-CondensedBold"/>
              </a:rPr>
              <a:t>13-20 </a:t>
            </a:r>
            <a:r>
              <a:rPr lang="en-US" sz="1900" dirty="0">
                <a:solidFill>
                  <a:srgbClr val="000000"/>
                </a:solidFill>
                <a:latin typeface="Sabon-Bold"/>
              </a:rPr>
              <a:t>The pathogenesis of the major classes of type I procollagen </a:t>
            </a:r>
            <a:r>
              <a:rPr lang="en-US" sz="1900" dirty="0" smtClean="0">
                <a:solidFill>
                  <a:srgbClr val="000000"/>
                </a:solidFill>
                <a:latin typeface="Sabon-Bold"/>
              </a:rPr>
              <a:t>mutants</a:t>
            </a:r>
            <a:endParaRPr lang="en-US" sz="19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52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Diminished collagen production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2225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t="18134" r="11766" b="8515"/>
          <a:stretch/>
        </p:blipFill>
        <p:spPr bwMode="auto">
          <a:xfrm>
            <a:off x="0" y="1219200"/>
            <a:ext cx="9144000" cy="504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524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Structurally defective collagens</a:t>
            </a:r>
          </a:p>
          <a:p>
            <a:pPr algn="ctr"/>
            <a:r>
              <a:rPr lang="en-US" sz="2400" dirty="0" smtClean="0"/>
              <a:t>Dominant negative alleles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2743200" y="609599"/>
            <a:ext cx="3276600" cy="3048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8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t="31331" r="12198" b="23376"/>
          <a:stretch/>
        </p:blipFill>
        <p:spPr bwMode="auto">
          <a:xfrm>
            <a:off x="0" y="1524000"/>
            <a:ext cx="9144000" cy="311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524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Structurally defective collagens</a:t>
            </a:r>
          </a:p>
          <a:p>
            <a:pPr algn="ctr"/>
            <a:r>
              <a:rPr lang="en-US" sz="2400" dirty="0"/>
              <a:t>Dominant negative </a:t>
            </a:r>
            <a:r>
              <a:rPr lang="en-US" sz="2400" dirty="0" smtClean="0"/>
              <a:t>alleles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52400" y="5334000"/>
            <a:ext cx="8877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I</a:t>
            </a:r>
            <a:r>
              <a:rPr lang="en-US" sz="2000" i="1" dirty="0" smtClean="0">
                <a:solidFill>
                  <a:srgbClr val="FF0000"/>
                </a:solidFill>
              </a:rPr>
              <a:t>n </a:t>
            </a:r>
            <a:r>
              <a:rPr lang="en-US" sz="2000" i="1" dirty="0">
                <a:solidFill>
                  <a:srgbClr val="FF0000"/>
                </a:solidFill>
              </a:rPr>
              <a:t>dominantly inherited diseases such as OI, it is </a:t>
            </a:r>
            <a:r>
              <a:rPr lang="en-US" sz="2000" i="1" dirty="0" smtClean="0">
                <a:solidFill>
                  <a:srgbClr val="FF0000"/>
                </a:solidFill>
              </a:rPr>
              <a:t>actually better </a:t>
            </a:r>
            <a:r>
              <a:rPr lang="en-US" sz="2000" i="1" dirty="0">
                <a:solidFill>
                  <a:srgbClr val="FF0000"/>
                </a:solidFill>
              </a:rPr>
              <a:t>to have a mutation that generates no gene </a:t>
            </a:r>
            <a:r>
              <a:rPr lang="en-US" sz="2000" i="1" dirty="0" smtClean="0">
                <a:solidFill>
                  <a:srgbClr val="FF0000"/>
                </a:solidFill>
              </a:rPr>
              <a:t>product than </a:t>
            </a:r>
            <a:r>
              <a:rPr lang="en-US" sz="2000" i="1" dirty="0">
                <a:solidFill>
                  <a:srgbClr val="FF0000"/>
                </a:solidFill>
              </a:rPr>
              <a:t>one that produces an abnormal gene product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543800" y="3581400"/>
            <a:ext cx="1485900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43200" y="609599"/>
            <a:ext cx="3276600" cy="3048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59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763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The effect of gene duplication and retained function on phenotype</a:t>
            </a:r>
          </a:p>
          <a:p>
            <a:endParaRPr lang="en-US" sz="3000" b="1" dirty="0" smtClean="0">
              <a:solidFill>
                <a:srgbClr val="0070C0"/>
              </a:solidFill>
            </a:endParaRPr>
          </a:p>
          <a:p>
            <a:r>
              <a:rPr lang="en-US" sz="3000" b="1" dirty="0" smtClean="0">
                <a:solidFill>
                  <a:srgbClr val="0070C0"/>
                </a:solidFill>
              </a:rPr>
              <a:t>Spinal muscular atrophy (SMA)</a:t>
            </a:r>
          </a:p>
          <a:p>
            <a:endParaRPr lang="en-US" sz="2500" b="1" dirty="0" smtClean="0">
              <a:solidFill>
                <a:srgbClr val="0070C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Autosomal recessive disease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The most frequent genetic cause of infant mortality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Affecting 1 in 10,000 live births and a carrier rate of 1 in 50</a:t>
            </a:r>
            <a:endParaRPr lang="en-US" sz="25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Progressive loss of motor neurons of the spinal cord and motor nuclei of the lower brainstem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Hypotonia, muscle weakness, and atrophy of variable severity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052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23064" r="15259" b="13395"/>
          <a:stretch/>
        </p:blipFill>
        <p:spPr bwMode="auto">
          <a:xfrm>
            <a:off x="533400" y="381000"/>
            <a:ext cx="82030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239000" y="5029200"/>
            <a:ext cx="1497496" cy="237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3200" y="2823973"/>
            <a:ext cx="2286000" cy="2129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2896" y="369935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neurotransmitters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5348" y="5426610"/>
            <a:ext cx="8839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The biochemical pathways affected in the </a:t>
            </a:r>
            <a:r>
              <a:rPr lang="en-US" sz="2500" dirty="0" err="1" smtClean="0"/>
              <a:t>hyperphenylalaninemias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40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https://www.dovepress.com/getfile_article_fulltext.php?filename=article_fulltext%2Fs239000%2F239603/img/TACG_A_239603_O_F0001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2"/>
            <a:ext cx="6858000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0975" y="4401409"/>
            <a:ext cx="8915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Two genes are responsible for producing the survival motor neuron (SMN) protein, </a:t>
            </a:r>
            <a:r>
              <a:rPr lang="en-US" sz="2000" i="1" dirty="0"/>
              <a:t>SMN1</a:t>
            </a:r>
            <a:r>
              <a:rPr lang="en-US" sz="2000" dirty="0"/>
              <a:t> and </a:t>
            </a:r>
            <a:r>
              <a:rPr lang="en-US" sz="2000" i="1" dirty="0"/>
              <a:t>SMN2</a:t>
            </a:r>
            <a:r>
              <a:rPr lang="en-US" sz="2000" dirty="0"/>
              <a:t>. SMN1 provides humans with the proper quantity of SMN protein necessary for a normal phenotype. </a:t>
            </a:r>
            <a:r>
              <a:rPr lang="en-US" sz="2000" i="1" dirty="0"/>
              <a:t>SMN2</a:t>
            </a:r>
            <a:r>
              <a:rPr lang="en-US" sz="2000" dirty="0"/>
              <a:t> is an inverted duplicate of SMN1 lying closer to the centromere. A C&gt;T transition in exon 7 of </a:t>
            </a:r>
            <a:r>
              <a:rPr lang="en-US" sz="2000" i="1" dirty="0"/>
              <a:t>SMN2</a:t>
            </a:r>
            <a:r>
              <a:rPr lang="en-US" sz="2000" dirty="0"/>
              <a:t> causes the </a:t>
            </a:r>
            <a:r>
              <a:rPr lang="en-US" sz="2000" i="1" dirty="0"/>
              <a:t>SMN2</a:t>
            </a:r>
            <a:r>
              <a:rPr lang="en-US" sz="2000" dirty="0"/>
              <a:t> gene to produce mostly (~90%) nonfunctional protein and a small amount (~10%) of the functional SMN protein.</a:t>
            </a:r>
          </a:p>
        </p:txBody>
      </p:sp>
    </p:spTree>
    <p:extLst>
      <p:ext uri="{BB962C8B-B14F-4D97-AF65-F5344CB8AC3E}">
        <p14:creationId xmlns:p14="http://schemas.microsoft.com/office/powerpoint/2010/main" val="3491503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https://www.dovepress.com/getfile_article_fulltext.php?filename=article_fulltext%2Fs239000%2F239603/img/TACG_A_239603_O_F0002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"/>
            <a:ext cx="4572000" cy="36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4109581"/>
            <a:ext cx="8839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(A) </a:t>
            </a:r>
            <a:r>
              <a:rPr lang="en-US" sz="2000" dirty="0" smtClean="0"/>
              <a:t>A </a:t>
            </a:r>
            <a:r>
              <a:rPr lang="en-US" sz="2000" dirty="0"/>
              <a:t>chromosome carrying a normal copy of </a:t>
            </a:r>
            <a:r>
              <a:rPr lang="en-US" sz="2000" i="1" dirty="0"/>
              <a:t>SMN1</a:t>
            </a:r>
            <a:r>
              <a:rPr lang="en-US" sz="2000" dirty="0"/>
              <a:t> and </a:t>
            </a:r>
            <a:r>
              <a:rPr lang="en-US" sz="2000" i="1" dirty="0"/>
              <a:t>SMN2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b="1" dirty="0" smtClean="0"/>
              <a:t>(</a:t>
            </a:r>
            <a:r>
              <a:rPr lang="en-US" sz="2000" b="1" dirty="0"/>
              <a:t>B)</a:t>
            </a:r>
            <a:r>
              <a:rPr lang="en-US" sz="2000" dirty="0"/>
              <a:t> The blank box indicates a deleted gene. A deletion can remove part or all of the </a:t>
            </a:r>
            <a:r>
              <a:rPr lang="en-US" sz="2000" i="1" dirty="0"/>
              <a:t>SMN1</a:t>
            </a:r>
            <a:r>
              <a:rPr lang="en-US" sz="2000" dirty="0"/>
              <a:t> gene. </a:t>
            </a:r>
            <a:endParaRPr lang="en-US" sz="2000" dirty="0" smtClean="0"/>
          </a:p>
          <a:p>
            <a:r>
              <a:rPr lang="en-US" sz="2000" b="1" dirty="0" smtClean="0"/>
              <a:t>(</a:t>
            </a:r>
            <a:r>
              <a:rPr lang="en-US" sz="2000" b="1" dirty="0"/>
              <a:t>C)</a:t>
            </a:r>
            <a:r>
              <a:rPr lang="en-US" sz="2000" dirty="0"/>
              <a:t> The curved arrow represents a conversion. With the C&gt;T transition in </a:t>
            </a:r>
            <a:r>
              <a:rPr lang="en-US" sz="2000" i="1" dirty="0"/>
              <a:t>SMN1</a:t>
            </a:r>
            <a:r>
              <a:rPr lang="en-US" sz="2000" dirty="0"/>
              <a:t>, the </a:t>
            </a:r>
            <a:r>
              <a:rPr lang="en-US" sz="2000" i="1" dirty="0"/>
              <a:t>SMN1</a:t>
            </a:r>
            <a:r>
              <a:rPr lang="en-US" sz="2000" dirty="0"/>
              <a:t> copy now closely resembles </a:t>
            </a:r>
            <a:r>
              <a:rPr lang="en-US" sz="2000" i="1" dirty="0"/>
              <a:t>SMN2</a:t>
            </a:r>
            <a:r>
              <a:rPr lang="en-US" sz="2000" dirty="0"/>
              <a:t> and is considered </a:t>
            </a:r>
            <a:r>
              <a:rPr lang="en-US" sz="2000" i="1" dirty="0"/>
              <a:t>SMN2</a:t>
            </a:r>
            <a:r>
              <a:rPr lang="en-US" sz="2000" dirty="0"/>
              <a:t>-like. </a:t>
            </a:r>
            <a:endParaRPr lang="en-US" sz="2000" dirty="0" smtClean="0"/>
          </a:p>
          <a:p>
            <a:r>
              <a:rPr lang="en-US" sz="2000" b="1" dirty="0" smtClean="0"/>
              <a:t>(</a:t>
            </a:r>
            <a:r>
              <a:rPr lang="en-US" sz="2000" b="1" dirty="0"/>
              <a:t>D)</a:t>
            </a:r>
            <a:r>
              <a:rPr lang="en-US" sz="2000" dirty="0"/>
              <a:t> Point mutations occurring in any of the </a:t>
            </a:r>
            <a:r>
              <a:rPr lang="en-US" sz="2000" i="1" dirty="0"/>
              <a:t>SMN1</a:t>
            </a:r>
            <a:r>
              <a:rPr lang="en-US" sz="2000" dirty="0"/>
              <a:t> exons prior to the last exon can affect the SMN protein.</a:t>
            </a:r>
          </a:p>
        </p:txBody>
      </p:sp>
    </p:spTree>
    <p:extLst>
      <p:ext uri="{BB962C8B-B14F-4D97-AF65-F5344CB8AC3E}">
        <p14:creationId xmlns:p14="http://schemas.microsoft.com/office/powerpoint/2010/main" val="26216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686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Neurodegenerative disorders</a:t>
            </a:r>
          </a:p>
          <a:p>
            <a:endParaRPr lang="en-US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Alzheimer disease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Disorders of mitochondrial DNA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Disorders due to expansion of unstable repeat sequences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204160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152400"/>
            <a:ext cx="8763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Alzheimer disease (AD)</a:t>
            </a:r>
          </a:p>
          <a:p>
            <a:endParaRPr lang="en-US" sz="2400" dirty="0"/>
          </a:p>
          <a:p>
            <a:r>
              <a:rPr lang="en-US" sz="2400" dirty="0" smtClean="0"/>
              <a:t>Progressive deterioration of memory and higher cognitive functions, such as reasoning, in addition to behavioral changes</a:t>
            </a:r>
          </a:p>
          <a:p>
            <a:endParaRPr lang="en-US" sz="2400" dirty="0"/>
          </a:p>
          <a:p>
            <a:r>
              <a:rPr lang="en-US" sz="2400" dirty="0" smtClean="0"/>
              <a:t>Abnormalities reflect degeneration of neurons </a:t>
            </a:r>
          </a:p>
          <a:p>
            <a:endParaRPr lang="en-US" sz="2400" dirty="0"/>
          </a:p>
          <a:p>
            <a:r>
              <a:rPr lang="en-US" sz="2400" dirty="0" smtClean="0"/>
              <a:t>Lifetime risk for AD is 12% in men and 20% in women by age 85</a:t>
            </a:r>
          </a:p>
          <a:p>
            <a:endParaRPr lang="en-US" sz="2400" dirty="0"/>
          </a:p>
          <a:p>
            <a:r>
              <a:rPr lang="en-US" sz="2400" dirty="0" smtClean="0"/>
              <a:t>AD is </a:t>
            </a:r>
            <a:r>
              <a:rPr lang="en-US" sz="2400" dirty="0" err="1" smtClean="0"/>
              <a:t>mutlifactorial</a:t>
            </a:r>
            <a:r>
              <a:rPr lang="en-US" sz="2400" dirty="0" smtClean="0"/>
              <a:t>, but ~10% </a:t>
            </a:r>
            <a:r>
              <a:rPr lang="en-US" sz="2400" dirty="0"/>
              <a:t>of patients have autosomal dominant monogenic form of </a:t>
            </a:r>
            <a:r>
              <a:rPr lang="en-US" sz="2400" dirty="0" smtClean="0"/>
              <a:t>AD, caused by mutations in genes encoding: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l-GR" sz="2400" b="1" dirty="0" smtClean="0"/>
              <a:t>β</a:t>
            </a:r>
            <a:r>
              <a:rPr lang="en-US" sz="2400" b="1" dirty="0" smtClean="0"/>
              <a:t>-amyloid precursor protein (</a:t>
            </a:r>
            <a:r>
              <a:rPr lang="el-GR" sz="2400" b="1" dirty="0" smtClean="0"/>
              <a:t>β</a:t>
            </a:r>
            <a:r>
              <a:rPr lang="en-US" sz="2400" b="1" dirty="0" smtClean="0"/>
              <a:t>APP)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</a:t>
            </a:r>
            <a:r>
              <a:rPr lang="en-US" sz="2400" b="1" dirty="0" err="1" smtClean="0"/>
              <a:t>presenilin</a:t>
            </a:r>
            <a:r>
              <a:rPr lang="en-US" sz="2400" b="1" dirty="0" smtClean="0"/>
              <a:t> 1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</a:t>
            </a:r>
            <a:r>
              <a:rPr lang="en-US" sz="2400" b="1" dirty="0" err="1" smtClean="0"/>
              <a:t>presenilin</a:t>
            </a:r>
            <a:r>
              <a:rPr lang="en-US" sz="2400" b="1" dirty="0" smtClean="0"/>
              <a:t> 2</a:t>
            </a:r>
          </a:p>
          <a:p>
            <a:endParaRPr lang="en-US" sz="2400" dirty="0"/>
          </a:p>
          <a:p>
            <a:r>
              <a:rPr lang="en-US" sz="2400" dirty="0" smtClean="0"/>
              <a:t>		</a:t>
            </a:r>
            <a:r>
              <a:rPr lang="en-US" sz="2400" b="1" i="1" dirty="0" smtClean="0"/>
              <a:t>APOE</a:t>
            </a:r>
            <a:r>
              <a:rPr lang="en-US" sz="2400" dirty="0" smtClean="0"/>
              <a:t> encoding apolipoprotein E is associated with disease through its </a:t>
            </a:r>
            <a:r>
              <a:rPr lang="el-GR" sz="2400" dirty="0" smtClean="0"/>
              <a:t>ε</a:t>
            </a:r>
            <a:r>
              <a:rPr lang="en-US" sz="2400" dirty="0" smtClean="0"/>
              <a:t>4 allele which increases susceptibility to 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2817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16604" r="14407" b="1493"/>
          <a:stretch/>
        </p:blipFill>
        <p:spPr bwMode="auto">
          <a:xfrm>
            <a:off x="0" y="381001"/>
            <a:ext cx="9144000" cy="59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696200" y="3733801"/>
            <a:ext cx="381000" cy="22859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0" y="914400"/>
            <a:ext cx="381000" cy="22859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239000" y="1135261"/>
            <a:ext cx="1447800" cy="1885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239000" y="1323763"/>
            <a:ext cx="1371600" cy="2002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" y="352639"/>
            <a:ext cx="685800" cy="25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9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1" t="18092" r="18895" b="1351"/>
          <a:stretch/>
        </p:blipFill>
        <p:spPr bwMode="auto">
          <a:xfrm>
            <a:off x="76200" y="76200"/>
            <a:ext cx="8563232" cy="589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6214056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1600" b="1" dirty="0" smtClean="0">
                <a:solidFill>
                  <a:srgbClr val="0070C0"/>
                </a:solidFill>
                <a:latin typeface="Univers-CondensedBold"/>
              </a:rPr>
              <a:t>13-22 </a:t>
            </a:r>
            <a:r>
              <a:rPr lang="en-US" sz="1600" dirty="0">
                <a:solidFill>
                  <a:srgbClr val="000000"/>
                </a:solidFill>
                <a:latin typeface="Sabon-Bold"/>
              </a:rPr>
              <a:t>The normal processing </a:t>
            </a:r>
            <a:r>
              <a:rPr lang="en-US" sz="1600" dirty="0">
                <a:latin typeface="Sabon-Bold"/>
              </a:rPr>
              <a:t>of</a:t>
            </a:r>
            <a:r>
              <a:rPr lang="en-US" sz="1600" dirty="0">
                <a:solidFill>
                  <a:srgbClr val="C00000"/>
                </a:solidFill>
                <a:latin typeface="Sabon-Bold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SymbolNew-Bold"/>
              </a:rPr>
              <a:t>β</a:t>
            </a:r>
            <a:r>
              <a:rPr lang="en-US" sz="1600" dirty="0">
                <a:solidFill>
                  <a:srgbClr val="C00000"/>
                </a:solidFill>
                <a:latin typeface="Sabon-Bold"/>
              </a:rPr>
              <a:t>-amyloid precursor protein (</a:t>
            </a:r>
            <a:r>
              <a:rPr lang="en-US" sz="1600" dirty="0">
                <a:solidFill>
                  <a:srgbClr val="C00000"/>
                </a:solidFill>
                <a:latin typeface="SymbolNew-Bold"/>
              </a:rPr>
              <a:t>β</a:t>
            </a:r>
            <a:r>
              <a:rPr lang="en-US" sz="1600" dirty="0">
                <a:solidFill>
                  <a:srgbClr val="C00000"/>
                </a:solidFill>
                <a:latin typeface="Sabon-Bold"/>
              </a:rPr>
              <a:t>APP</a:t>
            </a:r>
            <a:r>
              <a:rPr lang="en-US" sz="1600" dirty="0" smtClean="0">
                <a:solidFill>
                  <a:srgbClr val="C00000"/>
                </a:solidFill>
                <a:latin typeface="Sabon-Bold"/>
              </a:rPr>
              <a:t>) </a:t>
            </a:r>
            <a:r>
              <a:rPr lang="en-US" sz="1600" dirty="0" smtClean="0">
                <a:solidFill>
                  <a:srgbClr val="000000"/>
                </a:solidFill>
                <a:latin typeface="Sabon-Bold"/>
              </a:rPr>
              <a:t>and </a:t>
            </a:r>
            <a:r>
              <a:rPr lang="en-US" sz="1600" dirty="0">
                <a:solidFill>
                  <a:srgbClr val="000000"/>
                </a:solidFill>
                <a:latin typeface="Sabon-Bold"/>
              </a:rPr>
              <a:t>the effect </a:t>
            </a:r>
            <a:r>
              <a:rPr lang="en-US" sz="1600" dirty="0" smtClean="0">
                <a:solidFill>
                  <a:srgbClr val="000000"/>
                </a:solidFill>
                <a:latin typeface="Sabon-Bold"/>
              </a:rPr>
              <a:t>on processing </a:t>
            </a:r>
            <a:r>
              <a:rPr lang="en-US" sz="1600" dirty="0">
                <a:solidFill>
                  <a:srgbClr val="000000"/>
                </a:solidFill>
                <a:latin typeface="Sabon-Bold"/>
              </a:rPr>
              <a:t>of missense mutations in the </a:t>
            </a:r>
            <a:r>
              <a:rPr lang="en-US" sz="1600" dirty="0">
                <a:solidFill>
                  <a:srgbClr val="000000"/>
                </a:solidFill>
                <a:latin typeface="SymbolNew-Bold"/>
              </a:rPr>
              <a:t>β</a:t>
            </a:r>
            <a:r>
              <a:rPr lang="en-US" sz="1600" dirty="0">
                <a:solidFill>
                  <a:srgbClr val="000000"/>
                </a:solidFill>
                <a:latin typeface="Sabon-Bold"/>
              </a:rPr>
              <a:t>APP gene associated with familial Alzheimer disease.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5334000" y="5791200"/>
            <a:ext cx="381000" cy="1778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58432" y="5765728"/>
            <a:ext cx="381000" cy="20334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5" t="16675" r="30386" b="635"/>
          <a:stretch/>
        </p:blipFill>
        <p:spPr bwMode="auto">
          <a:xfrm>
            <a:off x="76200" y="76200"/>
            <a:ext cx="5016844" cy="604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7800" y="76200"/>
            <a:ext cx="38862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sz="2000" b="1" dirty="0" smtClean="0">
                <a:solidFill>
                  <a:srgbClr val="0070C0"/>
                </a:solidFill>
                <a:latin typeface="Univers-CondensedBold"/>
              </a:rPr>
              <a:t>13-23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The topology of the amyloid precursor protein (</a:t>
            </a:r>
            <a:r>
              <a:rPr lang="en-US" sz="2000" dirty="0">
                <a:solidFill>
                  <a:srgbClr val="000000"/>
                </a:solidFill>
                <a:latin typeface="SymbolNew-Bold"/>
              </a:rPr>
              <a:t>β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APP), its </a:t>
            </a:r>
            <a:r>
              <a:rPr lang="en-US" sz="2000" dirty="0" err="1">
                <a:solidFill>
                  <a:srgbClr val="000000"/>
                </a:solidFill>
                <a:latin typeface="Sabon-Bold"/>
              </a:rPr>
              <a:t>nonamyloidogenic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cleavage by </a:t>
            </a:r>
            <a:r>
              <a:rPr lang="en-US" sz="2000" i="1" dirty="0">
                <a:solidFill>
                  <a:srgbClr val="000000"/>
                </a:solidFill>
                <a:latin typeface="SymbolNew-BoldItalic"/>
              </a:rPr>
              <a:t>α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-secretase, and its alternative cleavage by putative </a:t>
            </a:r>
            <a:r>
              <a:rPr lang="en-US" sz="2000" dirty="0">
                <a:solidFill>
                  <a:srgbClr val="000000"/>
                </a:solidFill>
                <a:latin typeface="SymbolNew-Bold"/>
              </a:rPr>
              <a:t>β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-secretase and </a:t>
            </a:r>
            <a:r>
              <a:rPr lang="en-US" sz="2000" i="1" dirty="0">
                <a:solidFill>
                  <a:srgbClr val="000000"/>
                </a:solidFill>
                <a:latin typeface="SymbolNew-BoldItalic"/>
              </a:rPr>
              <a:t>γ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-secretase to </a:t>
            </a:r>
            <a:r>
              <a:rPr lang="en-US" sz="2000" dirty="0" smtClean="0">
                <a:solidFill>
                  <a:srgbClr val="000000"/>
                </a:solidFill>
                <a:latin typeface="Sabon-Bold"/>
              </a:rPr>
              <a:t>generate the </a:t>
            </a:r>
            <a:r>
              <a:rPr lang="en-US" sz="2000" dirty="0" err="1">
                <a:solidFill>
                  <a:srgbClr val="000000"/>
                </a:solidFill>
                <a:latin typeface="Sabon-Bold"/>
              </a:rPr>
              <a:t>amyloidogenic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 </a:t>
            </a:r>
            <a:r>
              <a:rPr lang="el-GR" sz="2000" dirty="0">
                <a:solidFill>
                  <a:srgbClr val="000000"/>
                </a:solidFill>
                <a:latin typeface="SymbolNew-Bold"/>
              </a:rPr>
              <a:t>β </a:t>
            </a:r>
            <a:r>
              <a:rPr lang="en-US" sz="2000" dirty="0">
                <a:solidFill>
                  <a:srgbClr val="000000"/>
                </a:solidFill>
                <a:latin typeface="Sabon-Bold"/>
              </a:rPr>
              <a:t>amyloid peptide (A</a:t>
            </a:r>
            <a:r>
              <a:rPr lang="el-GR" sz="2000" dirty="0">
                <a:solidFill>
                  <a:srgbClr val="000000"/>
                </a:solidFill>
                <a:latin typeface="SymbolNew-Bold"/>
              </a:rPr>
              <a:t>β</a:t>
            </a:r>
            <a:r>
              <a:rPr lang="el-GR" sz="2000" dirty="0" smtClean="0">
                <a:solidFill>
                  <a:srgbClr val="000000"/>
                </a:solidFill>
                <a:latin typeface="Sabon-Bold"/>
              </a:rPr>
              <a:t>).</a:t>
            </a:r>
            <a:endParaRPr lang="en-US" sz="2000" dirty="0" smtClean="0">
              <a:solidFill>
                <a:srgbClr val="000000"/>
              </a:solidFill>
              <a:latin typeface="Sabon-Bold"/>
            </a:endParaRPr>
          </a:p>
          <a:p>
            <a:endParaRPr lang="en-US" sz="2000" dirty="0">
              <a:solidFill>
                <a:srgbClr val="000000"/>
              </a:solidFill>
              <a:latin typeface="Sabon-Bold"/>
            </a:endParaRPr>
          </a:p>
          <a:p>
            <a:r>
              <a:rPr lang="en-US" sz="2000" dirty="0">
                <a:solidFill>
                  <a:srgbClr val="000000"/>
                </a:solidFill>
                <a:latin typeface="Sabon-Roman"/>
              </a:rPr>
              <a:t>The central role of the A</a:t>
            </a:r>
            <a:r>
              <a:rPr lang="en-US" sz="2000" dirty="0">
                <a:solidFill>
                  <a:srgbClr val="000000"/>
                </a:solidFill>
                <a:latin typeface="SymbolNew-Medium"/>
              </a:rPr>
              <a:t>β</a:t>
            </a:r>
            <a:r>
              <a:rPr lang="en-US" sz="800" dirty="0">
                <a:solidFill>
                  <a:srgbClr val="000000"/>
                </a:solidFill>
                <a:latin typeface="Sabon-Roman"/>
              </a:rPr>
              <a:t>42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peptide in AD is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highlighted by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the discovery of a coding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mutation (Ala673Thr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) in the </a:t>
            </a:r>
            <a:r>
              <a:rPr lang="en-US" sz="2000" i="1" dirty="0">
                <a:solidFill>
                  <a:srgbClr val="000000"/>
                </a:solidFill>
                <a:latin typeface="Sabon-Italic"/>
              </a:rPr>
              <a:t>APP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gene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that </a:t>
            </a:r>
            <a:r>
              <a:rPr lang="en-US" sz="2000" dirty="0" smtClean="0">
                <a:solidFill>
                  <a:srgbClr val="C00000"/>
                </a:solidFill>
                <a:latin typeface="Sabon-Roman"/>
              </a:rPr>
              <a:t>protects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 against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both AD and cognitive decline in older </a:t>
            </a:r>
            <a:r>
              <a:rPr lang="en-US" sz="2000" dirty="0" smtClean="0">
                <a:solidFill>
                  <a:srgbClr val="000000"/>
                </a:solidFill>
                <a:latin typeface="Sabon-Roman"/>
              </a:rPr>
              <a:t>adults. The </a:t>
            </a:r>
            <a:r>
              <a:rPr lang="en-US" sz="2000" dirty="0">
                <a:solidFill>
                  <a:srgbClr val="000000"/>
                </a:solidFill>
                <a:latin typeface="Sabon-Roman"/>
              </a:rPr>
              <a:t>protective effect is likely due to </a:t>
            </a:r>
            <a:r>
              <a:rPr lang="en-US" sz="2000" dirty="0">
                <a:solidFill>
                  <a:srgbClr val="C00000"/>
                </a:solidFill>
                <a:latin typeface="Sabon-Roman"/>
              </a:rPr>
              <a:t>reduced </a:t>
            </a:r>
            <a:r>
              <a:rPr lang="en-US" sz="2000" dirty="0" smtClean="0">
                <a:solidFill>
                  <a:srgbClr val="C00000"/>
                </a:solidFill>
                <a:latin typeface="Sabon-Roman"/>
              </a:rPr>
              <a:t>formation </a:t>
            </a:r>
            <a:r>
              <a:rPr lang="en-US" sz="2000" dirty="0">
                <a:solidFill>
                  <a:srgbClr val="C00000"/>
                </a:solidFill>
                <a:latin typeface="Sabon-Roman"/>
              </a:rPr>
              <a:t>of the A</a:t>
            </a:r>
            <a:r>
              <a:rPr lang="en-US" sz="2000" dirty="0">
                <a:solidFill>
                  <a:srgbClr val="C00000"/>
                </a:solidFill>
                <a:latin typeface="SymbolNew-Medium"/>
              </a:rPr>
              <a:t>β</a:t>
            </a:r>
            <a:r>
              <a:rPr lang="en-US" sz="800" dirty="0">
                <a:solidFill>
                  <a:srgbClr val="C00000"/>
                </a:solidFill>
                <a:latin typeface="Sabon-Roman"/>
              </a:rPr>
              <a:t>42 </a:t>
            </a:r>
            <a:r>
              <a:rPr lang="en-US" sz="2000" dirty="0">
                <a:solidFill>
                  <a:srgbClr val="C00000"/>
                </a:solidFill>
                <a:latin typeface="Sabon-Roman"/>
              </a:rPr>
              <a:t>peptide</a:t>
            </a:r>
            <a:r>
              <a:rPr lang="en-US" sz="2000" dirty="0">
                <a:latin typeface="Sabon-Roman"/>
              </a:rPr>
              <a:t>, reflecting the proximity of </a:t>
            </a:r>
            <a:r>
              <a:rPr lang="en-US" sz="2000" dirty="0" smtClean="0">
                <a:latin typeface="Sabon-Roman"/>
              </a:rPr>
              <a:t>Thr673 to </a:t>
            </a:r>
            <a:r>
              <a:rPr lang="en-US" sz="2000" dirty="0">
                <a:latin typeface="Sabon-Roman"/>
              </a:rPr>
              <a:t>the </a:t>
            </a:r>
            <a:r>
              <a:rPr lang="en-US" sz="2000" dirty="0">
                <a:latin typeface="SymbolNew-Medium"/>
              </a:rPr>
              <a:t>β</a:t>
            </a:r>
            <a:r>
              <a:rPr lang="en-US" sz="2000" dirty="0">
                <a:latin typeface="Sabon-Roman"/>
              </a:rPr>
              <a:t>-secretase cleavage site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2438400" y="990600"/>
            <a:ext cx="838200" cy="381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8" t="39855" r="5668" b="33696"/>
          <a:stretch/>
        </p:blipFill>
        <p:spPr bwMode="auto">
          <a:xfrm>
            <a:off x="37011" y="1242811"/>
            <a:ext cx="9052560" cy="16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228600"/>
            <a:ext cx="8921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APOE Gene is an Alzheimer </a:t>
            </a:r>
            <a:r>
              <a:rPr lang="en-US" sz="2800" dirty="0" smtClean="0"/>
              <a:t>Disease Susceptibility </a:t>
            </a:r>
            <a:r>
              <a:rPr lang="en-US" sz="2800" dirty="0"/>
              <a:t>Locus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31242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ε4 allele is significantly overrepresented in patients with AD (~40% vs ~15% in the general population)</a:t>
            </a:r>
          </a:p>
          <a:p>
            <a:endParaRPr lang="en-US" sz="2400" dirty="0"/>
          </a:p>
          <a:p>
            <a:r>
              <a:rPr lang="el-GR" sz="2400" dirty="0" smtClean="0"/>
              <a:t>ε4</a:t>
            </a:r>
            <a:r>
              <a:rPr lang="en-US" sz="2400" dirty="0" smtClean="0"/>
              <a:t> is associated with an early onset of AD (ε4/ε4 homozygotes have 10-15 years earlier age of onset)</a:t>
            </a:r>
          </a:p>
          <a:p>
            <a:endParaRPr lang="en-US" sz="2400" dirty="0"/>
          </a:p>
          <a:p>
            <a:r>
              <a:rPr lang="en-US" sz="2400" dirty="0" smtClean="0"/>
              <a:t>Relationship between ε4 and AD is dose-dependent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7644" y="1242811"/>
            <a:ext cx="685800" cy="256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11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8:25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8600"/>
            <a:ext cx="8915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Diseases of mitochondrial DNA (mtDNA)</a:t>
            </a:r>
          </a:p>
          <a:p>
            <a:endParaRPr lang="en-US" sz="2400" dirty="0"/>
          </a:p>
          <a:p>
            <a:r>
              <a:rPr lang="en-US" sz="2500" dirty="0" smtClean="0"/>
              <a:t>Features of mitochondrial chromosomes</a:t>
            </a:r>
            <a:r>
              <a:rPr lang="en-US" sz="2500" dirty="0" smtClean="0"/>
              <a:t>:</a:t>
            </a:r>
          </a:p>
          <a:p>
            <a:pPr marL="54864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Maternal inheritance</a:t>
            </a:r>
          </a:p>
          <a:p>
            <a:pPr marL="54864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Homoplasmy</a:t>
            </a:r>
            <a:r>
              <a:rPr lang="en-US" sz="2400" dirty="0"/>
              <a:t> and </a:t>
            </a:r>
            <a:r>
              <a:rPr lang="en-US" sz="2400" dirty="0" err="1" smtClean="0"/>
              <a:t>heteroplasmy</a:t>
            </a:r>
            <a:endParaRPr lang="en-US" sz="2400" dirty="0" smtClean="0"/>
          </a:p>
          <a:p>
            <a:pPr marL="54864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Replicative </a:t>
            </a:r>
            <a:r>
              <a:rPr lang="en-US" sz="2400" dirty="0"/>
              <a:t>segregation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500" dirty="0" smtClean="0"/>
              <a:t>Mitochondrial diseases are characterized by:</a:t>
            </a:r>
          </a:p>
          <a:p>
            <a:pPr marL="54864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Reduced penetrance </a:t>
            </a:r>
          </a:p>
          <a:p>
            <a:pPr marL="54864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Variable expression</a:t>
            </a:r>
          </a:p>
          <a:p>
            <a:pPr marL="54864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Pleiotropy</a:t>
            </a:r>
          </a:p>
          <a:p>
            <a:endParaRPr lang="en-US" sz="2400" dirty="0" smtClean="0"/>
          </a:p>
          <a:p>
            <a:r>
              <a:rPr lang="en-US" sz="2500" dirty="0" smtClean="0"/>
              <a:t>mtDNA mutates at a rate approximately </a:t>
            </a:r>
            <a:r>
              <a:rPr lang="en-US" sz="2500" dirty="0" smtClean="0">
                <a:solidFill>
                  <a:srgbClr val="C00000"/>
                </a:solidFill>
              </a:rPr>
              <a:t>tenfold greater </a:t>
            </a:r>
            <a:r>
              <a:rPr lang="en-US" sz="2500" dirty="0" smtClean="0"/>
              <a:t>than does nuclear DNA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07163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8:35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76198"/>
            <a:ext cx="7937183" cy="57207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6033184"/>
            <a:ext cx="89387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b="1" dirty="0" smtClean="0">
                <a:solidFill>
                  <a:srgbClr val="0070C0"/>
                </a:solidFill>
                <a:latin typeface="Univers-CondensedBold"/>
              </a:rPr>
              <a:t>13-24 </a:t>
            </a:r>
            <a:r>
              <a:rPr lang="en-US" dirty="0">
                <a:solidFill>
                  <a:srgbClr val="000000"/>
                </a:solidFill>
                <a:latin typeface="Sabon-Bold"/>
              </a:rPr>
              <a:t>Representative disease-causing </a:t>
            </a:r>
            <a:r>
              <a:rPr lang="en-US" dirty="0" smtClean="0">
                <a:solidFill>
                  <a:srgbClr val="000000"/>
                </a:solidFill>
                <a:latin typeface="Sabon-Bold"/>
              </a:rPr>
              <a:t>variants </a:t>
            </a:r>
            <a:r>
              <a:rPr lang="en-US" dirty="0">
                <a:solidFill>
                  <a:srgbClr val="000000"/>
                </a:solidFill>
                <a:latin typeface="Sabon-Bold"/>
              </a:rPr>
              <a:t>and deletions in </a:t>
            </a:r>
            <a:r>
              <a:rPr lang="en-US" dirty="0" smtClean="0">
                <a:solidFill>
                  <a:srgbClr val="000000"/>
                </a:solidFill>
                <a:latin typeface="Sabon-Bold"/>
              </a:rPr>
              <a:t>mtDNA, </a:t>
            </a:r>
            <a:r>
              <a:rPr lang="en-US" dirty="0" smtClean="0">
                <a:solidFill>
                  <a:srgbClr val="FF0000"/>
                </a:solidFill>
                <a:latin typeface="Sabon-Bold"/>
              </a:rPr>
              <a:t>22 </a:t>
            </a:r>
            <a:r>
              <a:rPr lang="en-US" dirty="0" err="1" smtClean="0">
                <a:solidFill>
                  <a:srgbClr val="FF0000"/>
                </a:solidFill>
                <a:latin typeface="Sabon-Bold"/>
              </a:rPr>
              <a:t>tRNAs</a:t>
            </a:r>
            <a:r>
              <a:rPr lang="en-US" dirty="0" smtClean="0">
                <a:solidFill>
                  <a:srgbClr val="000000"/>
                </a:solidFill>
                <a:latin typeface="Sabon-Bold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Sabon-Bold"/>
              </a:rPr>
              <a:t>2 </a:t>
            </a:r>
            <a:r>
              <a:rPr lang="en-US" dirty="0" err="1" smtClean="0">
                <a:solidFill>
                  <a:srgbClr val="FF0000"/>
                </a:solidFill>
                <a:latin typeface="Sabon-Bold"/>
              </a:rPr>
              <a:t>rRNAs</a:t>
            </a:r>
            <a:r>
              <a:rPr lang="en-US" dirty="0" smtClean="0">
                <a:solidFill>
                  <a:srgbClr val="000000"/>
                </a:solidFill>
                <a:latin typeface="Sabon-Bold"/>
              </a:rPr>
              <a:t>, </a:t>
            </a:r>
            <a:r>
              <a:rPr lang="en-US" dirty="0">
                <a:solidFill>
                  <a:srgbClr val="000000"/>
                </a:solidFill>
                <a:latin typeface="Sabon-Bold"/>
              </a:rPr>
              <a:t>and </a:t>
            </a:r>
            <a:r>
              <a:rPr lang="en-US" dirty="0">
                <a:solidFill>
                  <a:srgbClr val="FF0000"/>
                </a:solidFill>
                <a:latin typeface="Sabon-Bold"/>
              </a:rPr>
              <a:t>13 proteins </a:t>
            </a:r>
            <a:r>
              <a:rPr lang="en-US" dirty="0">
                <a:solidFill>
                  <a:srgbClr val="000000"/>
                </a:solidFill>
                <a:latin typeface="Sabon-Bold"/>
              </a:rPr>
              <a:t>of the oxidative phosphorylation </a:t>
            </a:r>
            <a:r>
              <a:rPr lang="en-US" dirty="0" smtClean="0">
                <a:solidFill>
                  <a:srgbClr val="000000"/>
                </a:solidFill>
                <a:latin typeface="Sabon-Bold"/>
              </a:rPr>
              <a:t>complex.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14400"/>
            <a:ext cx="9025128" cy="42065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200" y="4953000"/>
            <a:ext cx="4572000" cy="167926"/>
          </a:xfrm>
          <a:prstGeom prst="roundRect">
            <a:avLst/>
          </a:pr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t="16417" r="26051" b="629"/>
          <a:stretch/>
        </p:blipFill>
        <p:spPr bwMode="auto">
          <a:xfrm>
            <a:off x="152399" y="152400"/>
            <a:ext cx="6728347" cy="606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399" y="6137604"/>
            <a:ext cx="8915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nivers-CondensedBold"/>
              </a:rPr>
              <a:t>Figure </a:t>
            </a:r>
            <a:r>
              <a:rPr lang="en-US" b="1" dirty="0" smtClean="0">
                <a:solidFill>
                  <a:srgbClr val="0070C0"/>
                </a:solidFill>
                <a:latin typeface="Univers-CondensedBold"/>
              </a:rPr>
              <a:t>13-25 </a:t>
            </a:r>
            <a:r>
              <a:rPr lang="en-US" dirty="0">
                <a:solidFill>
                  <a:srgbClr val="000000"/>
                </a:solidFill>
                <a:latin typeface="Sabon-Bold"/>
              </a:rPr>
              <a:t>The range of affected tissues and clinical phenotypes associated with mutations </a:t>
            </a:r>
            <a:r>
              <a:rPr lang="en-US" dirty="0" smtClean="0">
                <a:solidFill>
                  <a:srgbClr val="000000"/>
                </a:solidFill>
                <a:latin typeface="Sabon-Bold"/>
              </a:rPr>
              <a:t>in mtDNA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4201" y="1793856"/>
            <a:ext cx="213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Range of clinical disease is diverse, although </a:t>
            </a:r>
            <a:r>
              <a:rPr lang="en-US" sz="2400" b="1" dirty="0" smtClean="0">
                <a:solidFill>
                  <a:srgbClr val="0070C0"/>
                </a:solidFill>
              </a:rPr>
              <a:t>neuromuscular disease </a:t>
            </a:r>
            <a:r>
              <a:rPr lang="en-US" sz="2400" dirty="0" smtClean="0">
                <a:solidFill>
                  <a:srgbClr val="0070C0"/>
                </a:solidFill>
              </a:rPr>
              <a:t>predominates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Three </a:t>
            </a:r>
            <a:r>
              <a:rPr lang="en-US" sz="2400" b="1" dirty="0"/>
              <a:t>types </a:t>
            </a:r>
            <a:r>
              <a:rPr lang="en-US" sz="2400" b="1" dirty="0" smtClean="0"/>
              <a:t>of mutations </a:t>
            </a:r>
            <a:r>
              <a:rPr lang="en-US" sz="2400" b="1" dirty="0"/>
              <a:t>have been identified in mtDNA: </a:t>
            </a:r>
            <a:endParaRPr lang="en-US" sz="2400" b="1" dirty="0" smtClean="0"/>
          </a:p>
          <a:p>
            <a:pPr marL="548640" indent="-34290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Rearrangements that </a:t>
            </a:r>
            <a:r>
              <a:rPr lang="en-US" sz="2400" dirty="0"/>
              <a:t>generate deletions or duplications of </a:t>
            </a:r>
            <a:r>
              <a:rPr lang="en-US" sz="2400" dirty="0" smtClean="0"/>
              <a:t>the mtDNA molecule</a:t>
            </a:r>
          </a:p>
          <a:p>
            <a:pPr marL="548640" indent="-34290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Point </a:t>
            </a:r>
            <a:r>
              <a:rPr lang="en-US" sz="2400" dirty="0" smtClean="0"/>
              <a:t>variants </a:t>
            </a:r>
            <a:r>
              <a:rPr lang="en-US" sz="2400" dirty="0"/>
              <a:t>in </a:t>
            </a:r>
            <a:r>
              <a:rPr lang="en-US" sz="2400" dirty="0" err="1"/>
              <a:t>tRNA</a:t>
            </a:r>
            <a:r>
              <a:rPr lang="en-US" sz="2400" dirty="0"/>
              <a:t> or </a:t>
            </a:r>
            <a:r>
              <a:rPr lang="en-US" sz="2400" dirty="0" err="1" smtClean="0"/>
              <a:t>rRNA</a:t>
            </a:r>
            <a:r>
              <a:rPr lang="en-US" sz="2400" dirty="0" smtClean="0"/>
              <a:t> genes </a:t>
            </a:r>
            <a:r>
              <a:rPr lang="en-US" sz="2400" dirty="0"/>
              <a:t>that impair </a:t>
            </a:r>
            <a:r>
              <a:rPr lang="en-US" sz="2400" dirty="0" smtClean="0"/>
              <a:t>mitochondrial </a:t>
            </a:r>
            <a:r>
              <a:rPr lang="en-US" sz="2400" dirty="0" smtClean="0"/>
              <a:t>translation</a:t>
            </a:r>
            <a:endParaRPr lang="en-US" sz="2400" dirty="0" smtClean="0"/>
          </a:p>
          <a:p>
            <a:pPr marL="548640" indent="-34290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Missense </a:t>
            </a:r>
            <a:r>
              <a:rPr lang="en-US" sz="2400" dirty="0" smtClean="0"/>
              <a:t>variants </a:t>
            </a:r>
            <a:r>
              <a:rPr lang="en-US" sz="2400" dirty="0"/>
              <a:t>in the coding regions of genes </a:t>
            </a:r>
            <a:r>
              <a:rPr lang="en-US" sz="2400" dirty="0" smtClean="0"/>
              <a:t>that alter </a:t>
            </a:r>
            <a:r>
              <a:rPr lang="en-US" sz="2400" dirty="0"/>
              <a:t>the activity of an oxidative phosphorylation protein</a:t>
            </a:r>
          </a:p>
        </p:txBody>
      </p:sp>
    </p:spTree>
    <p:extLst>
      <p:ext uri="{BB962C8B-B14F-4D97-AF65-F5344CB8AC3E}">
        <p14:creationId xmlns:p14="http://schemas.microsoft.com/office/powerpoint/2010/main" val="210783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9:15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" y="26893"/>
            <a:ext cx="9121589" cy="48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6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76200"/>
            <a:ext cx="88392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Univers-CondensedBold"/>
              </a:rPr>
              <a:t>Diseases due to the Expansion of </a:t>
            </a:r>
            <a:r>
              <a:rPr lang="en-US" sz="2500" b="1" dirty="0" smtClean="0">
                <a:solidFill>
                  <a:srgbClr val="0070C0"/>
                </a:solidFill>
                <a:latin typeface="Univers-CondensedBold"/>
              </a:rPr>
              <a:t>Unstable Repeat Sequences</a:t>
            </a:r>
            <a:endParaRPr lang="en-US" sz="2500" dirty="0" smtClean="0">
              <a:solidFill>
                <a:srgbClr val="0070C0"/>
              </a:solidFill>
              <a:latin typeface="Univers-CondensedBold"/>
            </a:endParaRPr>
          </a:p>
          <a:p>
            <a:endParaRPr lang="en-US" sz="2000" dirty="0">
              <a:solidFill>
                <a:srgbClr val="00A6A6"/>
              </a:solidFill>
              <a:latin typeface="Univers-CondensedBold"/>
            </a:endParaRPr>
          </a:p>
          <a:p>
            <a:r>
              <a:rPr lang="en-US" sz="2400" dirty="0" smtClean="0">
                <a:latin typeface="Univers-CondensedBold"/>
              </a:rPr>
              <a:t>Diseases due to expansion of unstable repeats are primarily neurological</a:t>
            </a:r>
          </a:p>
          <a:p>
            <a:endParaRPr lang="en-US" sz="2400" dirty="0">
              <a:latin typeface="Univers-CondensedBold"/>
            </a:endParaRPr>
          </a:p>
          <a:p>
            <a:r>
              <a:rPr lang="en-US" sz="2400" b="1" dirty="0" smtClean="0">
                <a:latin typeface="Univers-CondensedBold"/>
              </a:rPr>
              <a:t>Diseases of unstable repeat expansion can be divided into three classes:</a:t>
            </a:r>
          </a:p>
          <a:p>
            <a:endParaRPr lang="en-US" sz="2400" dirty="0" smtClean="0">
              <a:latin typeface="Univers-CondensedBold"/>
            </a:endParaRP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0000"/>
                </a:solidFill>
                <a:latin typeface="Sabon-Italic"/>
              </a:rPr>
              <a:t>Class </a:t>
            </a:r>
            <a:r>
              <a:rPr lang="en-US" sz="2400" b="1" dirty="0">
                <a:solidFill>
                  <a:srgbClr val="000000"/>
                </a:solidFill>
                <a:latin typeface="Sabon-Italic"/>
              </a:rPr>
              <a:t>1</a:t>
            </a:r>
            <a:r>
              <a:rPr lang="en-US" sz="2400" b="1" dirty="0">
                <a:solidFill>
                  <a:srgbClr val="000000"/>
                </a:solidFill>
                <a:latin typeface="Sabon-Roman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expansion </a:t>
            </a:r>
            <a:r>
              <a:rPr lang="en-US" sz="2400" dirty="0">
                <a:solidFill>
                  <a:srgbClr val="000000"/>
                </a:solidFill>
                <a:latin typeface="Sabon-Roman"/>
              </a:rPr>
              <a:t>of 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noncoding repeats </a:t>
            </a:r>
            <a:r>
              <a:rPr lang="en-US" sz="2400" dirty="0">
                <a:solidFill>
                  <a:srgbClr val="000000"/>
                </a:solidFill>
                <a:latin typeface="Sabon-Roman"/>
              </a:rPr>
              <a:t>that cause a </a:t>
            </a:r>
            <a:r>
              <a:rPr lang="en-US" sz="2400" u="sng" dirty="0">
                <a:solidFill>
                  <a:srgbClr val="000000"/>
                </a:solidFill>
                <a:latin typeface="Sabon-Roman"/>
              </a:rPr>
              <a:t>loss of protein </a:t>
            </a:r>
            <a:r>
              <a:rPr lang="en-US" sz="2400" u="sng" dirty="0" smtClean="0">
                <a:solidFill>
                  <a:srgbClr val="000000"/>
                </a:solidFill>
                <a:latin typeface="Sabon-Roman"/>
              </a:rPr>
              <a:t>expression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, e.g. </a:t>
            </a:r>
            <a:r>
              <a:rPr lang="en-US" sz="2400" dirty="0" smtClean="0">
                <a:solidFill>
                  <a:srgbClr val="0070C0"/>
                </a:solidFill>
                <a:latin typeface="Sabon-Roman"/>
              </a:rPr>
              <a:t>fragile X</a:t>
            </a:r>
            <a:endParaRPr lang="en-US" sz="2400" dirty="0">
              <a:solidFill>
                <a:srgbClr val="0070C0"/>
              </a:solidFill>
              <a:latin typeface="Sabon-Roman"/>
            </a:endParaRP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0000"/>
                </a:solidFill>
                <a:latin typeface="Sabon-Italic"/>
              </a:rPr>
              <a:t>Class </a:t>
            </a:r>
            <a:r>
              <a:rPr lang="en-US" sz="2400" b="1" dirty="0">
                <a:solidFill>
                  <a:srgbClr val="000000"/>
                </a:solidFill>
                <a:latin typeface="Sabon-Italic"/>
              </a:rPr>
              <a:t>2</a:t>
            </a:r>
            <a:r>
              <a:rPr lang="en-US" sz="2400" b="1" dirty="0">
                <a:solidFill>
                  <a:srgbClr val="000000"/>
                </a:solidFill>
                <a:latin typeface="Sabon-Roman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expansions </a:t>
            </a:r>
            <a:r>
              <a:rPr lang="en-US" sz="2400" dirty="0">
                <a:solidFill>
                  <a:srgbClr val="000000"/>
                </a:solidFill>
                <a:latin typeface="Sabon-Roman"/>
              </a:rPr>
              <a:t>of 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noncoding repeats </a:t>
            </a:r>
            <a:r>
              <a:rPr lang="en-US" sz="2400" dirty="0">
                <a:solidFill>
                  <a:srgbClr val="000000"/>
                </a:solidFill>
                <a:latin typeface="Sabon-Roman"/>
              </a:rPr>
              <a:t>that confer </a:t>
            </a:r>
            <a:r>
              <a:rPr lang="en-US" sz="2400" u="sng" dirty="0">
                <a:solidFill>
                  <a:srgbClr val="000000"/>
                </a:solidFill>
                <a:latin typeface="Sabon-Roman"/>
              </a:rPr>
              <a:t>novel properties on </a:t>
            </a:r>
            <a:r>
              <a:rPr lang="en-US" sz="2400" u="sng" dirty="0" smtClean="0">
                <a:solidFill>
                  <a:srgbClr val="000000"/>
                </a:solidFill>
                <a:latin typeface="Sabon-Roman"/>
              </a:rPr>
              <a:t>RNA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, e.g. </a:t>
            </a:r>
            <a:r>
              <a:rPr lang="en-US" sz="2400" dirty="0" smtClean="0">
                <a:solidFill>
                  <a:srgbClr val="0070C0"/>
                </a:solidFill>
                <a:latin typeface="Sabon-Roman"/>
              </a:rPr>
              <a:t>myotonic dystrophy</a:t>
            </a:r>
            <a:endParaRPr lang="en-US" sz="2400" u="sng" dirty="0">
              <a:solidFill>
                <a:srgbClr val="0070C0"/>
              </a:solidFill>
              <a:latin typeface="Sabon-Roman"/>
            </a:endParaRP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0000"/>
                </a:solidFill>
                <a:latin typeface="Sabon-Italic"/>
              </a:rPr>
              <a:t>Class </a:t>
            </a:r>
            <a:r>
              <a:rPr lang="en-US" sz="2400" b="1" dirty="0">
                <a:solidFill>
                  <a:srgbClr val="000000"/>
                </a:solidFill>
                <a:latin typeface="Sabon-Italic"/>
              </a:rPr>
              <a:t>3</a:t>
            </a:r>
            <a:r>
              <a:rPr lang="en-US" sz="2400" b="1" dirty="0">
                <a:solidFill>
                  <a:srgbClr val="000000"/>
                </a:solidFill>
                <a:latin typeface="Sabon-Roman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repeat </a:t>
            </a:r>
            <a:r>
              <a:rPr lang="en-US" sz="2400" dirty="0">
                <a:solidFill>
                  <a:srgbClr val="000000"/>
                </a:solidFill>
                <a:latin typeface="Sabon-Roman"/>
              </a:rPr>
              <a:t>expansion of a 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codon such </a:t>
            </a:r>
            <a:r>
              <a:rPr lang="en-US" sz="2400" dirty="0">
                <a:solidFill>
                  <a:srgbClr val="000000"/>
                </a:solidFill>
                <a:latin typeface="Sabon-Roman"/>
              </a:rPr>
              <a:t>as CAG (for glutamine) that confers </a:t>
            </a:r>
            <a:r>
              <a:rPr lang="en-US" sz="2400" u="sng" dirty="0">
                <a:solidFill>
                  <a:srgbClr val="000000"/>
                </a:solidFill>
                <a:latin typeface="Sabon-Roman"/>
              </a:rPr>
              <a:t>novel </a:t>
            </a:r>
            <a:r>
              <a:rPr lang="en-US" sz="2400" u="sng" dirty="0" smtClean="0">
                <a:solidFill>
                  <a:srgbClr val="000000"/>
                </a:solidFill>
                <a:latin typeface="Sabon-Roman"/>
              </a:rPr>
              <a:t>properties on </a:t>
            </a:r>
            <a:r>
              <a:rPr lang="en-US" sz="2400" u="sng" dirty="0" smtClean="0">
                <a:solidFill>
                  <a:srgbClr val="000000"/>
                </a:solidFill>
                <a:latin typeface="Sabon-Roman"/>
              </a:rPr>
              <a:t>affected </a:t>
            </a:r>
            <a:r>
              <a:rPr lang="en-US" sz="2400" u="sng" dirty="0" smtClean="0">
                <a:solidFill>
                  <a:srgbClr val="000000"/>
                </a:solidFill>
                <a:latin typeface="Sabon-Roman"/>
              </a:rPr>
              <a:t>protein</a:t>
            </a:r>
            <a:r>
              <a:rPr lang="en-US" sz="2400" dirty="0" smtClean="0">
                <a:solidFill>
                  <a:srgbClr val="000000"/>
                </a:solidFill>
                <a:latin typeface="Sabon-Roman"/>
              </a:rPr>
              <a:t>, e.g. </a:t>
            </a:r>
            <a:r>
              <a:rPr lang="en-US" sz="2400" dirty="0" smtClean="0">
                <a:solidFill>
                  <a:srgbClr val="0070C0"/>
                </a:solidFill>
                <a:latin typeface="Sabon-Roman"/>
              </a:rPr>
              <a:t>Huntington</a:t>
            </a:r>
            <a:endParaRPr lang="en-US" sz="24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73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16604" r="13253" b="2985"/>
          <a:stretch/>
        </p:blipFill>
        <p:spPr bwMode="auto">
          <a:xfrm>
            <a:off x="26158" y="378727"/>
            <a:ext cx="9052560" cy="542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6209282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Locations of trinucleotide repeat expansions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0281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t="16978" r="47134" b="2426"/>
          <a:stretch/>
        </p:blipFill>
        <p:spPr bwMode="auto">
          <a:xfrm>
            <a:off x="58003" y="76200"/>
            <a:ext cx="5390866" cy="589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5791200"/>
            <a:ext cx="4610669" cy="180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52600" y="5105400"/>
            <a:ext cx="2590800" cy="2286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547" y="5032009"/>
            <a:ext cx="1219200" cy="2842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Figure </a:t>
            </a:r>
            <a:r>
              <a:rPr lang="en-US" b="1" dirty="0" smtClean="0">
                <a:solidFill>
                  <a:srgbClr val="0070C0"/>
                </a:solidFill>
              </a:rPr>
              <a:t>13-27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69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8600"/>
            <a:ext cx="88392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Fragile X</a:t>
            </a:r>
          </a:p>
          <a:p>
            <a:endParaRPr lang="en-US" sz="2400" b="1" dirty="0" smtClean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Expansion of CGG repeat in the 5’UTR of </a:t>
            </a:r>
            <a:r>
              <a:rPr lang="en-US" sz="2500" i="1" dirty="0" smtClean="0">
                <a:solidFill>
                  <a:srgbClr val="FF0000"/>
                </a:solidFill>
              </a:rPr>
              <a:t>FMR1</a:t>
            </a:r>
            <a:r>
              <a:rPr lang="en-US" sz="2500" dirty="0" smtClean="0"/>
              <a:t> gene leads to excessive methylation of </a:t>
            </a:r>
            <a:r>
              <a:rPr lang="en-US" sz="2500" dirty="0" err="1" smtClean="0"/>
              <a:t>cytosines</a:t>
            </a:r>
            <a:r>
              <a:rPr lang="en-US" sz="2500" dirty="0" smtClean="0"/>
              <a:t> in the promoter, silencing transcription of the gene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500" dirty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The loss of fragile X mental retardation protein (FMRP) is the cause of the clinical features of the disease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500" dirty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FMRP is an RNA-binding protein that associates with polyribosomes to suppress the translation of proteins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0641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" y="152400"/>
            <a:ext cx="88392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Fragile X tremor/ataxia syndrome (FXTAS)</a:t>
            </a:r>
          </a:p>
          <a:p>
            <a:endParaRPr lang="en-US" sz="2400" dirty="0"/>
          </a:p>
          <a:p>
            <a:pPr marL="61722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Repeats 60-200</a:t>
            </a:r>
          </a:p>
          <a:p>
            <a:pPr marL="61722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Entirely different from fragile X</a:t>
            </a:r>
          </a:p>
          <a:p>
            <a:pPr marL="61722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Males with full mutation (fragile X) never develop FXTAS</a:t>
            </a:r>
          </a:p>
          <a:p>
            <a:pPr marL="61722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FXTAS results from twofold to fivefold increased levels of </a:t>
            </a:r>
            <a:r>
              <a:rPr lang="en-US" sz="2500" i="1" dirty="0" smtClean="0"/>
              <a:t>FMR1</a:t>
            </a:r>
            <a:r>
              <a:rPr lang="en-US" sz="2500" dirty="0" smtClean="0"/>
              <a:t> mRNA representing gain-of-function mutation</a:t>
            </a:r>
          </a:p>
          <a:p>
            <a:pPr marL="617220" indent="-34290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Pathogenic RNA leads to formation of intranuclear neuronal inclusions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060429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17693"/>
            <a:ext cx="8839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Myotonic dystrophy</a:t>
            </a:r>
          </a:p>
          <a:p>
            <a:endParaRPr lang="en-US" sz="2400" dirty="0"/>
          </a:p>
          <a:p>
            <a:r>
              <a:rPr lang="en-US" sz="2400" dirty="0" smtClean="0"/>
              <a:t>The most pleiotropic phenotype of all the unstable repeat expansion disorders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C00000"/>
                </a:solidFill>
              </a:rPr>
              <a:t>DM1</a:t>
            </a:r>
            <a:r>
              <a:rPr lang="en-US" sz="2400" dirty="0" smtClean="0"/>
              <a:t> results from a CTG expansion in the 3’UTR of the </a:t>
            </a:r>
            <a:r>
              <a:rPr lang="en-US" sz="2400" i="1" dirty="0" smtClean="0">
                <a:solidFill>
                  <a:srgbClr val="C00000"/>
                </a:solidFill>
              </a:rPr>
              <a:t>DMPK</a:t>
            </a:r>
            <a:r>
              <a:rPr lang="en-US" sz="2400" dirty="0" smtClean="0">
                <a:solidFill>
                  <a:srgbClr val="C00000"/>
                </a:solidFill>
              </a:rPr>
              <a:t> gene </a:t>
            </a:r>
            <a:r>
              <a:rPr lang="en-US" sz="2400" dirty="0" smtClean="0"/>
              <a:t>encoding a protein kinase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C00000"/>
                </a:solidFill>
              </a:rPr>
              <a:t>DM2</a:t>
            </a:r>
            <a:r>
              <a:rPr lang="en-US" sz="2400" dirty="0" smtClean="0"/>
              <a:t> results from a CCTG expansion in the first intron of the </a:t>
            </a:r>
            <a:r>
              <a:rPr lang="en-US" sz="2400" dirty="0" smtClean="0">
                <a:solidFill>
                  <a:srgbClr val="C00000"/>
                </a:solidFill>
              </a:rPr>
              <a:t>gene encoding zinc finger protein 9</a:t>
            </a:r>
          </a:p>
          <a:p>
            <a:endParaRPr lang="en-US" sz="2400" dirty="0"/>
          </a:p>
          <a:p>
            <a:r>
              <a:rPr lang="en-US" sz="2400" dirty="0" smtClean="0"/>
              <a:t>Pathogenesis results from the binding of the CUG repeats to RNA-binding proteins. Pleiotropy reflect the broad array of RNA-binding proteins to which the CUG repeats bind</a:t>
            </a:r>
          </a:p>
          <a:p>
            <a:endParaRPr lang="en-US" sz="2400" dirty="0"/>
          </a:p>
          <a:p>
            <a:r>
              <a:rPr lang="en-US" sz="2400" dirty="0" smtClean="0"/>
              <a:t>Many of the RNA-binding proteins sequestered by the excessive number of CUG repeats are regulators of splicing. Myotonic dystrophies are referred to as </a:t>
            </a:r>
            <a:r>
              <a:rPr lang="en-US" sz="2400" b="1" dirty="0" smtClean="0">
                <a:solidFill>
                  <a:srgbClr val="C00000"/>
                </a:solidFill>
              </a:rPr>
              <a:t>spliceopathies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34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8392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Huntington disease</a:t>
            </a:r>
          </a:p>
          <a:p>
            <a:endParaRPr lang="en-US" sz="2400" dirty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Expansion of more than 40 CAG codon repeats in the </a:t>
            </a:r>
            <a:r>
              <a:rPr lang="en-US" sz="2500" i="1" dirty="0" smtClean="0">
                <a:solidFill>
                  <a:srgbClr val="FF0000"/>
                </a:solidFill>
              </a:rPr>
              <a:t>HTT</a:t>
            </a:r>
            <a:r>
              <a:rPr lang="en-US" sz="2500" dirty="0" smtClean="0"/>
              <a:t> </a:t>
            </a:r>
            <a:r>
              <a:rPr lang="en-US" sz="2500" dirty="0" smtClean="0"/>
              <a:t>gene resulting in long polyglutamine tracts in the mutant protein </a:t>
            </a:r>
            <a:r>
              <a:rPr lang="en-US" sz="2500" dirty="0" smtClean="0">
                <a:solidFill>
                  <a:srgbClr val="FF0000"/>
                </a:solidFill>
              </a:rPr>
              <a:t>huntingtin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500" dirty="0"/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500" dirty="0" smtClean="0"/>
              <a:t>Mutant proteins are novel property mutants, the expanded tract conferring novel features on the protein that damage specific populations of neurons and produce neurodegeneration by unique toxic mechanisms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4404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2" t="28521" r="14036" b="19927"/>
          <a:stretch/>
        </p:blipFill>
        <p:spPr bwMode="auto">
          <a:xfrm>
            <a:off x="304800" y="152399"/>
            <a:ext cx="5022574" cy="37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343400"/>
            <a:ext cx="8839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In phenylketonuria, phenylalanine (substrate) accumulates and damages the developing CNS in early childhood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Neurological damage can be largely avoided by reducing dietary intake of phenylalanine</a:t>
            </a:r>
            <a:endParaRPr lang="en-US" sz="25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9721" r="51918" b="42885"/>
          <a:stretch/>
        </p:blipFill>
        <p:spPr bwMode="auto">
          <a:xfrm>
            <a:off x="5678510" y="2086376"/>
            <a:ext cx="3433293" cy="54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6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16373" r="19434" b="5778"/>
          <a:stretch/>
        </p:blipFill>
        <p:spPr bwMode="auto">
          <a:xfrm>
            <a:off x="381000" y="291921"/>
            <a:ext cx="3631096" cy="569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76800" y="152400"/>
            <a:ext cx="419099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/>
              <a:t>Allelic heterogeneity at the PAH locus</a:t>
            </a:r>
          </a:p>
          <a:p>
            <a:endParaRPr lang="en-US" sz="2500" dirty="0"/>
          </a:p>
          <a:p>
            <a:r>
              <a:rPr lang="en-US" sz="2500" dirty="0" smtClean="0"/>
              <a:t>The </a:t>
            </a:r>
            <a:r>
              <a:rPr lang="en-US" sz="2500" dirty="0"/>
              <a:t>nature and identity of </a:t>
            </a:r>
            <a:r>
              <a:rPr lang="en-US" sz="2500" i="1" dirty="0"/>
              <a:t>PAH </a:t>
            </a:r>
            <a:r>
              <a:rPr lang="en-US" sz="2500" dirty="0"/>
              <a:t>mutations in </a:t>
            </a:r>
            <a:r>
              <a:rPr lang="en-US" sz="2500" dirty="0" smtClean="0"/>
              <a:t>populations of </a:t>
            </a:r>
            <a:r>
              <a:rPr lang="en-US" sz="2500" dirty="0"/>
              <a:t>European and Asian </a:t>
            </a:r>
            <a:r>
              <a:rPr lang="en-US" sz="2500" dirty="0" smtClean="0"/>
              <a:t>descent</a:t>
            </a:r>
          </a:p>
          <a:p>
            <a:endParaRPr lang="en-US" sz="2500" dirty="0"/>
          </a:p>
          <a:p>
            <a:r>
              <a:rPr lang="en-US" sz="2500" dirty="0" smtClean="0"/>
              <a:t>Homozygous patients with certain PAH mutations show phenotypes ranging all the way from classic PKU to non-PKU </a:t>
            </a:r>
            <a:r>
              <a:rPr lang="en-US" sz="2500" dirty="0" err="1" smtClean="0"/>
              <a:t>hyperphenylalaninemia</a:t>
            </a:r>
            <a:r>
              <a:rPr lang="en-US" sz="2500" dirty="0" smtClean="0"/>
              <a:t>, accordingly, other unidentified biological variables, including modifier genes, generate phenotypic variation</a:t>
            </a:r>
            <a:endParaRPr lang="en-US" sz="2500" dirty="0"/>
          </a:p>
        </p:txBody>
      </p:sp>
      <p:sp>
        <p:nvSpPr>
          <p:cNvPr id="5" name="Left Brace 4"/>
          <p:cNvSpPr/>
          <p:nvPr/>
        </p:nvSpPr>
        <p:spPr>
          <a:xfrm>
            <a:off x="4348716" y="1371600"/>
            <a:ext cx="533400" cy="1143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4226442" y="1828800"/>
            <a:ext cx="386316" cy="228600"/>
          </a:xfrm>
          <a:prstGeom prst="rightArrow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6:45 PM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43218"/>
            <a:ext cx="8839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Mutations in </a:t>
            </a:r>
            <a:r>
              <a:rPr lang="en-US" sz="2300" dirty="0" smtClean="0">
                <a:solidFill>
                  <a:srgbClr val="0070C0"/>
                </a:solidFill>
              </a:rPr>
              <a:t>PAH</a:t>
            </a:r>
            <a:r>
              <a:rPr lang="en-US" sz="2300" dirty="0" smtClean="0"/>
              <a:t> and defects in biosynthesis or regeneration of cofactor </a:t>
            </a:r>
            <a:r>
              <a:rPr lang="en-US" sz="2300" dirty="0" smtClean="0">
                <a:solidFill>
                  <a:srgbClr val="0070C0"/>
                </a:solidFill>
              </a:rPr>
              <a:t>BH4</a:t>
            </a:r>
            <a:r>
              <a:rPr lang="en-US" sz="2300" dirty="0" smtClean="0"/>
              <a:t> (1-3%) can cause disease [</a:t>
            </a:r>
            <a:r>
              <a:rPr lang="en-US" sz="2300" dirty="0" smtClean="0">
                <a:solidFill>
                  <a:srgbClr val="0070C0"/>
                </a:solidFill>
              </a:rPr>
              <a:t>locus heterogeneity</a:t>
            </a:r>
            <a:r>
              <a:rPr lang="en-US" sz="2300" dirty="0" smtClean="0"/>
              <a:t>]</a:t>
            </a:r>
          </a:p>
          <a:p>
            <a:endParaRPr lang="en-US" sz="2300" dirty="0"/>
          </a:p>
          <a:p>
            <a:r>
              <a:rPr lang="en-US" sz="2300" dirty="0" smtClean="0"/>
              <a:t>BH4 deficient patients were first recognized because they developed disease despite low phenylalanine diet</a:t>
            </a:r>
          </a:p>
          <a:p>
            <a:endParaRPr lang="en-US" sz="2300" dirty="0"/>
          </a:p>
          <a:p>
            <a:r>
              <a:rPr lang="en-US" sz="2300" dirty="0" smtClean="0"/>
              <a:t>BH4 is required for tyrosine hydroxylase and tryptophan hydroxylase, both critical for synthesis of neurotransmitters</a:t>
            </a:r>
          </a:p>
          <a:p>
            <a:endParaRPr lang="en-US" sz="2300" dirty="0"/>
          </a:p>
          <a:p>
            <a:r>
              <a:rPr lang="en-US" sz="2300" dirty="0" smtClean="0"/>
              <a:t>In case of BH4 defects, doses of oral BH4 can restore defects and administration of </a:t>
            </a:r>
            <a:r>
              <a:rPr lang="en-US" sz="2300" dirty="0" err="1" smtClean="0"/>
              <a:t>tyr</a:t>
            </a:r>
            <a:r>
              <a:rPr lang="en-US" sz="2300" dirty="0" smtClean="0"/>
              <a:t>- and </a:t>
            </a:r>
            <a:r>
              <a:rPr lang="en-US" sz="2300" dirty="0" err="1" smtClean="0"/>
              <a:t>trp</a:t>
            </a:r>
            <a:r>
              <a:rPr lang="en-US" sz="2300" dirty="0" smtClean="0"/>
              <a:t>-hydroxylase products can normalize neurotransmitters</a:t>
            </a:r>
          </a:p>
          <a:p>
            <a:endParaRPr lang="en-US" sz="2300" dirty="0"/>
          </a:p>
          <a:p>
            <a:r>
              <a:rPr lang="en-US" sz="2300" dirty="0" smtClean="0"/>
              <a:t>BH4 supplementation can have beneficial effects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Stabilization of the enzyme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Protection of the enzyme from degradation by the cell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Increase in cofactor supply for an altered enzyme that has low affinity for BH4 </a:t>
            </a:r>
          </a:p>
        </p:txBody>
      </p:sp>
    </p:spTree>
    <p:extLst>
      <p:ext uri="{BB962C8B-B14F-4D97-AF65-F5344CB8AC3E}">
        <p14:creationId xmlns:p14="http://schemas.microsoft.com/office/powerpoint/2010/main" val="286719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7264</TotalTime>
  <Words>3192</Words>
  <Application>Microsoft Office PowerPoint</Application>
  <PresentationFormat>On-screen Show (4:3)</PresentationFormat>
  <Paragraphs>481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Calibri</vt:lpstr>
      <vt:lpstr>Sabon-Bold</vt:lpstr>
      <vt:lpstr>Sabon-Italic</vt:lpstr>
      <vt:lpstr>Sabon-Roman</vt:lpstr>
      <vt:lpstr>SymbolNew-Bold</vt:lpstr>
      <vt:lpstr>SymbolNew-BoldItalic</vt:lpstr>
      <vt:lpstr>SymbolNew-Medium</vt:lpstr>
      <vt:lpstr>Times New Roman</vt:lpstr>
      <vt:lpstr>Univers-CondensedBold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Asem</dc:creator>
  <cp:lastModifiedBy>JUST</cp:lastModifiedBy>
  <cp:revision>284</cp:revision>
  <dcterms:created xsi:type="dcterms:W3CDTF">2017-11-13T15:20:39Z</dcterms:created>
  <dcterms:modified xsi:type="dcterms:W3CDTF">2024-01-09T19:47:36Z</dcterms:modified>
</cp:coreProperties>
</file>